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 id="2147483699" r:id="rId3"/>
    <p:sldMasterId id="2147483711" r:id="rId4"/>
    <p:sldMasterId id="2147483724" r:id="rId5"/>
    <p:sldMasterId id="2147483737" r:id="rId6"/>
    <p:sldMasterId id="2147483749" r:id="rId7"/>
    <p:sldMasterId id="2147483761" r:id="rId8"/>
    <p:sldMasterId id="2147483773" r:id="rId9"/>
  </p:sldMasterIdLst>
  <p:sldIdLst>
    <p:sldId id="313"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26" r:id="rId24"/>
    <p:sldId id="327" r:id="rId25"/>
    <p:sldId id="328" r:id="rId26"/>
    <p:sldId id="329" r:id="rId27"/>
    <p:sldId id="330" r:id="rId28"/>
    <p:sldId id="331" r:id="rId29"/>
    <p:sldId id="332" r:id="rId30"/>
    <p:sldId id="333" r:id="rId31"/>
    <p:sldId id="334" r:id="rId32"/>
    <p:sldId id="302" r:id="rId33"/>
    <p:sldId id="303" r:id="rId34"/>
    <p:sldId id="304" r:id="rId35"/>
    <p:sldId id="305" r:id="rId36"/>
    <p:sldId id="306" r:id="rId37"/>
    <p:sldId id="307" r:id="rId38"/>
    <p:sldId id="308" r:id="rId39"/>
    <p:sldId id="309" r:id="rId40"/>
    <p:sldId id="310" r:id="rId41"/>
    <p:sldId id="311" r:id="rId42"/>
    <p:sldId id="312" r:id="rId43"/>
    <p:sldId id="314" r:id="rId44"/>
    <p:sldId id="315" r:id="rId45"/>
    <p:sldId id="316" r:id="rId46"/>
    <p:sldId id="317" r:id="rId47"/>
    <p:sldId id="321" r:id="rId48"/>
    <p:sldId id="318" r:id="rId49"/>
    <p:sldId id="319" r:id="rId50"/>
    <p:sldId id="320" r:id="rId51"/>
    <p:sldId id="322" r:id="rId52"/>
    <p:sldId id="323" r:id="rId53"/>
    <p:sldId id="324" r:id="rId54"/>
    <p:sldId id="257" r:id="rId55"/>
    <p:sldId id="258" r:id="rId56"/>
    <p:sldId id="259" r:id="rId57"/>
    <p:sldId id="260" r:id="rId58"/>
    <p:sldId id="261" r:id="rId59"/>
    <p:sldId id="262" r:id="rId60"/>
    <p:sldId id="263" r:id="rId61"/>
    <p:sldId id="264" r:id="rId62"/>
    <p:sldId id="265" r:id="rId63"/>
    <p:sldId id="266" r:id="rId64"/>
    <p:sldId id="267" r:id="rId65"/>
    <p:sldId id="268" r:id="rId66"/>
    <p:sldId id="269" r:id="rId67"/>
    <p:sldId id="270" r:id="rId68"/>
    <p:sldId id="271" r:id="rId69"/>
    <p:sldId id="325" r:id="rId70"/>
    <p:sldId id="272" r:id="rId71"/>
    <p:sldId id="273" r:id="rId72"/>
    <p:sldId id="274" r:id="rId73"/>
    <p:sldId id="275" r:id="rId74"/>
    <p:sldId id="276" r:id="rId75"/>
    <p:sldId id="277" r:id="rId76"/>
    <p:sldId id="278"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403" y="58"/>
      </p:cViewPr>
      <p:guideLst/>
    </p:cSldViewPr>
  </p:slideViewPr>
  <p:notesTextViewPr>
    <p:cViewPr>
      <p:scale>
        <a:sx n="1" d="1"/>
        <a:sy n="1" d="1"/>
      </p:scale>
      <p:origin x="0" y="0"/>
    </p:cViewPr>
  </p:notesTextViewPr>
  <p:sorterViewPr>
    <p:cViewPr>
      <p:scale>
        <a:sx n="100" d="100"/>
        <a:sy n="100" d="100"/>
      </p:scale>
      <p:origin x="0" y="-13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158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7519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4" y="449240"/>
            <a:ext cx="3744682" cy="5777509"/>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6" y="3348633"/>
            <a:ext cx="3750469"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55234099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51054740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48641054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69551190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5109691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32734" y="3491508"/>
            <a:ext cx="3750469" cy="2741414"/>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32734" y="446484"/>
            <a:ext cx="3750469" cy="2741414"/>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6" y="446484"/>
            <a:ext cx="3750469" cy="578643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53113164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317908568"/>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232"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2893589167"/>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7586830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349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130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707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669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65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3517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7072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sz="5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rgbClr val="FFFFFF"/>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1D9B29-BE97-4391-8A2D-775D02FAC78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0858133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solidFill>
                  <a:srgbClr val="FFFFFF"/>
                </a:solidFill>
              </a:defRPr>
            </a:lvl1pPr>
            <a:lvl2pPr>
              <a:defRPr sz="3200">
                <a:solidFill>
                  <a:srgbClr val="FFFFFF"/>
                </a:solidFill>
              </a:defRPr>
            </a:lvl2pPr>
            <a:lvl3pPr>
              <a:defRPr sz="3200">
                <a:solidFill>
                  <a:srgbClr val="FFFFFF"/>
                </a:solidFill>
              </a:defRPr>
            </a:lvl3pPr>
            <a:lvl4pPr>
              <a:defRPr sz="3200">
                <a:solidFill>
                  <a:srgbClr val="FFFFFF"/>
                </a:solidFill>
              </a:defRPr>
            </a:lvl4pPr>
            <a:lvl5pPr>
              <a:defRPr sz="32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F77AE-AF48-40C6-9BA3-7F9C47A3E3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7632565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0" cap="none">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atin typeface="Times New Roman" panose="02020603050405020304" pitchFamily="18" charset="0"/>
                <a:cs typeface="Times New Roman" panose="02020603050405020304" pitchFamily="18" charset="0"/>
              </a:defRPr>
            </a:lvl1pPr>
            <a:lvl2pPr>
              <a:defRPr sz="2100">
                <a:latin typeface="Times New Roman" panose="02020603050405020304" pitchFamily="18" charset="0"/>
                <a:cs typeface="Times New Roman" panose="02020603050405020304" pitchFamily="18" charset="0"/>
              </a:defRPr>
            </a:lvl2pPr>
            <a:lvl3pPr>
              <a:defRPr sz="2100">
                <a:latin typeface="Times New Roman" panose="02020603050405020304" pitchFamily="18" charset="0"/>
                <a:cs typeface="Times New Roman" panose="02020603050405020304" pitchFamily="18" charset="0"/>
              </a:defRPr>
            </a:lvl3pPr>
            <a:lvl4pPr>
              <a:defRPr sz="2100">
                <a:latin typeface="Times New Roman" panose="02020603050405020304" pitchFamily="18" charset="0"/>
                <a:cs typeface="Times New Roman" panose="02020603050405020304" pitchFamily="18" charset="0"/>
              </a:defRPr>
            </a:lvl4pPr>
            <a:lvl5pPr>
              <a:defRPr sz="21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01914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584015-BB52-4D26-8A7C-C176526824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4961208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375BD-D553-4CE3-990C-D474D01C5AB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11622152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0C3082-0382-4CB6-8AB3-87011C272C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9123298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FFFF"/>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82B4D1-0E27-47B0-8F4A-CA75154AF03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59623306"/>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89B8A1-05C0-4D6D-A8AA-882DAF59E87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861735063"/>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082695-4D00-4CAA-A95E-AEACA2137CC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647497430"/>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79F9-D8FF-45FE-9066-2377571A6E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788018782"/>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558B9-DBBB-4195-AA7A-5C647744CB1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5979827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9A4B9-FB01-4AFD-B97A-2A67431AF00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69848247"/>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BE2CD6-8D12-452F-87F7-60AF7C214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249266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950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7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40F33F-4494-43E4-8E80-258511AE7F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8547562"/>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3CF479-CC7B-48E4-87A0-C6422DBF2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41300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0E32DD-A195-473F-9F26-03FD6AF87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288350"/>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FFDDDB-46C9-4F10-A05F-0912DE9FA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386699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3A5B4-266D-430F-B2EC-C865EB549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522336"/>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9209BD-9813-468A-80E7-AA0DC17BB6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08125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EB9D6C-3E58-471D-B77D-9C02DE62AD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711798"/>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622C99-AC4D-4187-A6D5-1F2E62583B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08641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00B777-6B03-4E36-86C0-225A060E40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67296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CEDF33-4733-431F-979F-AD06420A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93996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8591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53848872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38535" y="464344"/>
            <a:ext cx="6861105" cy="415230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77400243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48908871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4" y="449240"/>
            <a:ext cx="3744682" cy="5777509"/>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6" y="3348633"/>
            <a:ext cx="3750469"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6193211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65616425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74209520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5840024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276165158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32734" y="3491508"/>
            <a:ext cx="3750469" cy="2741414"/>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32734" y="446484"/>
            <a:ext cx="3750469" cy="2741414"/>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6" y="446484"/>
            <a:ext cx="3750469" cy="578643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76511313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40635349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8963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232"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59159332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25785281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6"/>
          </a:xfrm>
          <a:prstGeom prst="rect">
            <a:avLst/>
          </a:prstGeom>
        </p:spPr>
        <p:txBody>
          <a:bodyPr/>
          <a:lstStyle>
            <a:lvl1pPr>
              <a:defRPr sz="4062"/>
            </a:lvl1pPr>
          </a:lstStyle>
          <a:p>
            <a:r>
              <a:t>Click to edit Master title style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spcBef>
                <a:spcPts val="646"/>
              </a:spcBef>
              <a:buSzTx/>
              <a:buNone/>
              <a:defRPr sz="2954"/>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1286237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2855322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4" y="4406903"/>
            <a:ext cx="7772401" cy="1362079"/>
          </a:xfrm>
          <a:prstGeom prst="rect">
            <a:avLst/>
          </a:prstGeom>
        </p:spPr>
        <p:txBody>
          <a:bodyPr anchor="t"/>
          <a:lstStyle>
            <a:lvl1pPr algn="l">
              <a:defRPr sz="3692" b="1" cap="all"/>
            </a:lvl1pPr>
          </a:lstStyle>
          <a:p>
            <a:r>
              <a:t>Click to edit Master title style</a:t>
            </a:r>
          </a:p>
        </p:txBody>
      </p:sp>
      <p:sp>
        <p:nvSpPr>
          <p:cNvPr id="30" name="Shape 30"/>
          <p:cNvSpPr>
            <a:spLocks noGrp="1"/>
          </p:cNvSpPr>
          <p:nvPr>
            <p:ph type="body" sz="quarter" idx="1"/>
          </p:nvPr>
        </p:nvSpPr>
        <p:spPr>
          <a:xfrm>
            <a:off x="722314" y="2906715"/>
            <a:ext cx="7772401" cy="1500191"/>
          </a:xfrm>
          <a:prstGeom prst="rect">
            <a:avLst/>
          </a:prstGeom>
        </p:spPr>
        <p:txBody>
          <a:bodyPr anchor="b"/>
          <a:lstStyle>
            <a:lvl1pPr marL="0" indent="0">
              <a:spcBef>
                <a:spcPts val="369"/>
              </a:spcBef>
              <a:buSzTx/>
              <a:buNone/>
              <a:defRPr sz="1846"/>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9106801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lvl1pPr>
              <a:defRPr sz="4062"/>
            </a:lvl1pPr>
          </a:lstStyle>
          <a:p>
            <a:r>
              <a:t>Click to edit Master title style</a:t>
            </a:r>
          </a:p>
        </p:txBody>
      </p:sp>
      <p:sp>
        <p:nvSpPr>
          <p:cNvPr id="39" name="Shape 39"/>
          <p:cNvSpPr>
            <a:spLocks noGrp="1"/>
          </p:cNvSpPr>
          <p:nvPr>
            <p:ph type="body" sz="half" idx="1"/>
          </p:nvPr>
        </p:nvSpPr>
        <p:spPr>
          <a:xfrm>
            <a:off x="685800" y="1981200"/>
            <a:ext cx="3810000" cy="4114800"/>
          </a:xfrm>
          <a:prstGeom prst="rect">
            <a:avLst/>
          </a:prstGeom>
        </p:spPr>
        <p:txBody>
          <a:bodyPr/>
          <a:lstStyle>
            <a:lvl1pPr>
              <a:spcBef>
                <a:spcPts val="554"/>
              </a:spcBef>
              <a:defRPr sz="2585"/>
            </a:lvl1pPr>
            <a:lvl2pPr marL="729780" indent="-307738">
              <a:spcBef>
                <a:spcPts val="554"/>
              </a:spcBef>
              <a:defRPr sz="2585"/>
            </a:lvl2pPr>
            <a:lvl3pPr marL="1139510" indent="-295427">
              <a:spcBef>
                <a:spcPts val="554"/>
              </a:spcBef>
              <a:defRPr sz="2585"/>
            </a:lvl3pPr>
            <a:lvl4pPr marL="1594378" indent="-328254">
              <a:spcBef>
                <a:spcPts val="554"/>
              </a:spcBef>
              <a:defRPr sz="2585"/>
            </a:lvl4pPr>
            <a:lvl5pPr marL="2016420" indent="-328254">
              <a:spcBef>
                <a:spcPts val="554"/>
              </a:spcBef>
              <a:defRPr sz="2585"/>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8889881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457200" y="274640"/>
            <a:ext cx="8229600" cy="1143001"/>
          </a:xfrm>
          <a:prstGeom prst="rect">
            <a:avLst/>
          </a:prstGeom>
        </p:spPr>
        <p:txBody>
          <a:bodyPr/>
          <a:lstStyle>
            <a:lvl1pPr>
              <a:defRPr sz="4062"/>
            </a:lvl1pPr>
          </a:lstStyle>
          <a:p>
            <a:r>
              <a:t>Click to edit Master title style</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462"/>
              </a:spcBef>
              <a:buSzTx/>
              <a:buNone/>
              <a:defRPr sz="2215" b="1"/>
            </a:lvl1pPr>
          </a:lstStyle>
          <a:p>
            <a:r>
              <a:t>Click to edit Master text styles</a:t>
            </a:r>
          </a:p>
        </p:txBody>
      </p:sp>
      <p:sp>
        <p:nvSpPr>
          <p:cNvPr id="49" name="Shape 49"/>
          <p:cNvSpPr>
            <a:spLocks noGrp="1"/>
          </p:cNvSpPr>
          <p:nvPr>
            <p:ph type="body" sz="quarter" idx="13"/>
          </p:nvPr>
        </p:nvSpPr>
        <p:spPr>
          <a:xfrm>
            <a:off x="4645025" y="1535113"/>
            <a:ext cx="4041779" cy="639767"/>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645640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lvl1pPr>
              <a:defRPr sz="4062"/>
            </a:lvl1p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4851582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7791555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1" y="273050"/>
            <a:ext cx="3008313" cy="1162050"/>
          </a:xfrm>
          <a:prstGeom prst="rect">
            <a:avLst/>
          </a:prstGeom>
        </p:spPr>
        <p:txBody>
          <a:bodyPr anchor="b"/>
          <a:lstStyle>
            <a:lvl1pPr algn="l">
              <a:defRPr sz="1846" b="1"/>
            </a:lvl1pPr>
          </a:lstStyle>
          <a:p>
            <a:r>
              <a:t>Click to edit Master title style</a:t>
            </a:r>
          </a:p>
        </p:txBody>
      </p:sp>
      <p:sp>
        <p:nvSpPr>
          <p:cNvPr id="73" name="Shape 73"/>
          <p:cNvSpPr>
            <a:spLocks noGrp="1"/>
          </p:cNvSpPr>
          <p:nvPr>
            <p:ph type="body" idx="1"/>
          </p:nvPr>
        </p:nvSpPr>
        <p:spPr>
          <a:xfrm>
            <a:off x="3575051" y="273052"/>
            <a:ext cx="5111750" cy="5853115"/>
          </a:xfrm>
          <a:prstGeom prst="rect">
            <a:avLst/>
          </a:prstGeom>
        </p:spPr>
        <p:txBody>
          <a:bodyPr/>
          <a:lstStyle>
            <a:lvl1pPr>
              <a:spcBef>
                <a:spcPts val="646"/>
              </a:spcBef>
              <a:defRPr sz="2954"/>
            </a:lvl1pPr>
            <a:lvl2pPr marL="723499" indent="-301458">
              <a:spcBef>
                <a:spcPts val="646"/>
              </a:spcBef>
              <a:defRPr sz="2954"/>
            </a:lvl2pPr>
            <a:lvl3pPr marL="1125444" indent="-281361">
              <a:spcBef>
                <a:spcPts val="646"/>
              </a:spcBef>
              <a:defRPr sz="2954"/>
            </a:lvl3pPr>
            <a:lvl4pPr marL="1603757" indent="-337633">
              <a:spcBef>
                <a:spcPts val="646"/>
              </a:spcBef>
              <a:defRPr sz="2954"/>
            </a:lvl4pPr>
            <a:lvl5pPr marL="2025798" indent="-337633">
              <a:spcBef>
                <a:spcPts val="646"/>
              </a:spcBef>
              <a:defRPr sz="2954"/>
            </a:lvl5p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200" y="1435103"/>
            <a:ext cx="3008315"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931877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070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6" y="4800600"/>
            <a:ext cx="5486403" cy="566738"/>
          </a:xfrm>
          <a:prstGeom prst="rect">
            <a:avLst/>
          </a:prstGeom>
        </p:spPr>
        <p:txBody>
          <a:bodyPr anchor="b"/>
          <a:lstStyle>
            <a:lvl1pPr algn="l">
              <a:defRPr sz="1846" b="1"/>
            </a:lvl1pPr>
          </a:lstStyle>
          <a:p>
            <a:r>
              <a:t>Click to edit Master title style</a:t>
            </a:r>
          </a:p>
        </p:txBody>
      </p:sp>
      <p:sp>
        <p:nvSpPr>
          <p:cNvPr id="83" name="Shape 83"/>
          <p:cNvSpPr>
            <a:spLocks noGrp="1"/>
          </p:cNvSpPr>
          <p:nvPr>
            <p:ph type="pic" sz="half" idx="13"/>
          </p:nvPr>
        </p:nvSpPr>
        <p:spPr>
          <a:xfrm>
            <a:off x="1792286" y="612775"/>
            <a:ext cx="5486403"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6" y="5367337"/>
            <a:ext cx="5486403" cy="804866"/>
          </a:xfrm>
          <a:prstGeom prst="rect">
            <a:avLst/>
          </a:prstGeom>
        </p:spPr>
        <p:txBody>
          <a:bodyPr/>
          <a:lstStyle>
            <a:lvl1pPr marL="0" indent="0">
              <a:spcBef>
                <a:spcPts val="277"/>
              </a:spcBef>
              <a:buSzTx/>
              <a:buNone/>
              <a:defRPr sz="1292"/>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6912776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lvl1pPr>
              <a:defRPr sz="4062"/>
            </a:lvl1pPr>
          </a:lstStyle>
          <a:p>
            <a:r>
              <a:t>Click to edit Master title style</a:t>
            </a:r>
          </a:p>
        </p:txBody>
      </p:sp>
      <p:sp>
        <p:nvSpPr>
          <p:cNvPr id="93" name="Shape 93"/>
          <p:cNvSpPr>
            <a:spLocks noGrp="1"/>
          </p:cNvSpPr>
          <p:nvPr>
            <p:ph type="body" idx="1"/>
          </p:nvPr>
        </p:nvSpPr>
        <p:spPr>
          <a:prstGeom prst="rect">
            <a:avLst/>
          </a:prstGeom>
        </p:spPr>
        <p:txBody>
          <a:bodyPr/>
          <a:lstStyle>
            <a:lvl1pPr>
              <a:spcBef>
                <a:spcPts val="646"/>
              </a:spcBef>
              <a:defRPr sz="2954"/>
            </a:lvl1pPr>
            <a:lvl2pPr marL="723499" indent="-301458">
              <a:spcBef>
                <a:spcPts val="646"/>
              </a:spcBef>
              <a:defRPr sz="2954"/>
            </a:lvl2pPr>
            <a:lvl3pPr marL="1125444" indent="-281361">
              <a:spcBef>
                <a:spcPts val="646"/>
              </a:spcBef>
              <a:defRPr sz="2954"/>
            </a:lvl3pPr>
            <a:lvl4pPr marL="1603757" indent="-337633">
              <a:spcBef>
                <a:spcPts val="646"/>
              </a:spcBef>
              <a:defRPr sz="2954"/>
            </a:lvl4pPr>
            <a:lvl5pPr marL="2025798" indent="-337633">
              <a:spcBef>
                <a:spcPts val="646"/>
              </a:spcBef>
              <a:defRPr sz="2954"/>
            </a:lvl5p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6169431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515100" y="609600"/>
            <a:ext cx="1943100" cy="5486400"/>
          </a:xfrm>
          <a:prstGeom prst="rect">
            <a:avLst/>
          </a:prstGeom>
        </p:spPr>
        <p:txBody>
          <a:bodyPr/>
          <a:lstStyle>
            <a:lvl1pPr>
              <a:defRPr sz="4062"/>
            </a:lvl1pPr>
          </a:lstStyle>
          <a:p>
            <a:r>
              <a:t>Click to edit Master title style</a:t>
            </a:r>
          </a:p>
        </p:txBody>
      </p:sp>
      <p:sp>
        <p:nvSpPr>
          <p:cNvPr id="102" name="Shape 102"/>
          <p:cNvSpPr>
            <a:spLocks noGrp="1"/>
          </p:cNvSpPr>
          <p:nvPr>
            <p:ph type="body" idx="1"/>
          </p:nvPr>
        </p:nvSpPr>
        <p:spPr>
          <a:xfrm>
            <a:off x="685800" y="609600"/>
            <a:ext cx="5676900" cy="5486400"/>
          </a:xfrm>
          <a:prstGeom prst="rect">
            <a:avLst/>
          </a:prstGeom>
        </p:spPr>
        <p:txBody>
          <a:bodyPr/>
          <a:lstStyle>
            <a:lvl1pPr>
              <a:spcBef>
                <a:spcPts val="646"/>
              </a:spcBef>
              <a:defRPr sz="2954"/>
            </a:lvl1pPr>
            <a:lvl2pPr marL="723499" indent="-301458">
              <a:spcBef>
                <a:spcPts val="646"/>
              </a:spcBef>
              <a:defRPr sz="2954"/>
            </a:lvl2pPr>
            <a:lvl3pPr marL="1125444" indent="-281361">
              <a:spcBef>
                <a:spcPts val="646"/>
              </a:spcBef>
              <a:defRPr sz="2954"/>
            </a:lvl3pPr>
            <a:lvl4pPr marL="1603757" indent="-337633">
              <a:spcBef>
                <a:spcPts val="646"/>
              </a:spcBef>
              <a:defRPr sz="2954"/>
            </a:lvl4pPr>
            <a:lvl5pPr marL="2025798" indent="-337633">
              <a:spcBef>
                <a:spcPts val="646"/>
              </a:spcBef>
              <a:defRPr sz="2954"/>
            </a:lvl5p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2222327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680207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09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18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95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28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29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7936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72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9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01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18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D4251A-FCD6-41F0-A39C-A6DBE3285E66}" type="datetimeFigureOut">
              <a:rPr lang="en-US" smtClean="0">
                <a:solidFill>
                  <a:prstClr val="black">
                    <a:tint val="75000"/>
                  </a:prstClr>
                </a:solidFill>
              </a:rPr>
              <a:pPr/>
              <a:t>4/28/2019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3A1C7-EEEA-41D3-BF25-C3BBA2A1DA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53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BEA8-BF44-4FE4-BED2-1F1FFC2417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82481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7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1F5F6-447E-4072-A44C-C641005D3C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6958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250AD-A7B3-45C6-B8E7-96F349A815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7196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19759-DE90-46F3-B5EB-98C58C0574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861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6DFBDE-7940-49AE-AC74-D0E4DCACC9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84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2448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C1D24-CD3B-4B8E-9865-3FC8D329E0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9060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19B6CB-0185-42A2-9B16-B313114381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9564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80492-10EA-4603-979F-C2AC517A1B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80538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55F9DE-B95B-4D2E-A4AB-CF00DFA430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62134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6D15F-D56D-4115-9796-183334F47F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33758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363B8-F85F-4B0E-B004-3B23AD1A24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0303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sz="5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rgbClr val="FFFFFF"/>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1D9B29-BE97-4391-8A2D-775D02FAC78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21138190"/>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solidFill>
                  <a:srgbClr val="FFFFFF"/>
                </a:solidFill>
              </a:defRPr>
            </a:lvl1pPr>
            <a:lvl2pPr>
              <a:defRPr sz="3200">
                <a:solidFill>
                  <a:srgbClr val="FFFFFF"/>
                </a:solidFill>
              </a:defRPr>
            </a:lvl2pPr>
            <a:lvl3pPr>
              <a:defRPr sz="3200">
                <a:solidFill>
                  <a:srgbClr val="FFFFFF"/>
                </a:solidFill>
              </a:defRPr>
            </a:lvl3pPr>
            <a:lvl4pPr>
              <a:defRPr sz="3200">
                <a:solidFill>
                  <a:srgbClr val="FFFFFF"/>
                </a:solidFill>
              </a:defRPr>
            </a:lvl4pPr>
            <a:lvl5pPr>
              <a:defRPr sz="32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F77AE-AF48-40C6-9BA3-7F9C47A3E37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7353582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584015-BB52-4D26-8A7C-C176526824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672716843"/>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375BD-D553-4CE3-990C-D474D01C5AB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6712216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001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0C3082-0382-4CB6-8AB3-87011C272C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575476276"/>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FFFF"/>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82B4D1-0E27-47B0-8F4A-CA75154AF038}"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80879484"/>
      </p:ext>
    </p:extLst>
  </p:cSld>
  <p:clrMapOvr>
    <a:masterClrMapping/>
  </p:clrMapOvr>
  <p:transition>
    <p:random/>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89B8A1-05C0-4D6D-A8AA-882DAF59E87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024521549"/>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082695-4D00-4CAA-A95E-AEACA2137CC1}"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975743838"/>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E179F9-D8FF-45FE-9066-2377571A6E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436305770"/>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558B9-DBBB-4195-AA7A-5C647744CB1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452004871"/>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9A4B9-FB01-4AFD-B97A-2A67431AF003}"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956440163"/>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357203057"/>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38535" y="464344"/>
            <a:ext cx="6861105" cy="415230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69" y="4723805"/>
            <a:ext cx="7358063" cy="1000125"/>
          </a:xfrm>
          <a:prstGeom prst="rect">
            <a:avLst/>
          </a:prstGeom>
        </p:spPr>
        <p:txBody>
          <a:bodyPr/>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088533327"/>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44800085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6.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4/28/2019</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968783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50">
                <a:latin typeface="Times New Roman" charset="0"/>
              </a:defRPr>
            </a:lvl1pPr>
          </a:lstStyle>
          <a:p>
            <a:pPr defTabSz="914400" fontAlgn="base">
              <a:spcBef>
                <a:spcPct val="0"/>
              </a:spcBef>
              <a:spcAft>
                <a:spcPct val="0"/>
              </a:spcAft>
              <a:defRPr/>
            </a:pPr>
            <a:endParaRPr lang="en-US">
              <a:solidFill>
                <a:srgbClr val="FFFF00"/>
              </a:solidFill>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Times New Roman" charset="0"/>
              </a:defRPr>
            </a:lvl1pPr>
          </a:lstStyle>
          <a:p>
            <a:pPr defTabSz="914400" fontAlgn="base">
              <a:spcBef>
                <a:spcPct val="0"/>
              </a:spcBef>
              <a:spcAft>
                <a:spcPct val="0"/>
              </a:spcAft>
              <a:defRPr/>
            </a:pPr>
            <a:endParaRPr lang="en-US">
              <a:solidFill>
                <a:srgbClr val="FFFF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defTabSz="914400" fontAlgn="base">
              <a:spcBef>
                <a:spcPct val="0"/>
              </a:spcBef>
              <a:spcAft>
                <a:spcPct val="0"/>
              </a:spcAft>
              <a:defRPr/>
            </a:pPr>
            <a:fld id="{6E116B73-18A8-4465-916F-6FB5DFACF759}" type="slidenum">
              <a:rPr lang="en-US">
                <a:solidFill>
                  <a:srgbClr val="FFFF00"/>
                </a:solidFill>
              </a:rPr>
              <a:pPr defTabSz="914400" fontAlgn="base">
                <a:spcBef>
                  <a:spcPct val="0"/>
                </a:spcBef>
                <a:spcAft>
                  <a:spcPct val="0"/>
                </a:spcAft>
                <a:defRPr/>
              </a:pPr>
              <a:t>‹#›</a:t>
            </a:fld>
            <a:endParaRPr lang="en-US">
              <a:solidFill>
                <a:srgbClr val="FFFF00"/>
              </a:solidFill>
            </a:endParaRPr>
          </a:p>
        </p:txBody>
      </p:sp>
    </p:spTree>
    <p:extLst>
      <p:ext uri="{BB962C8B-B14F-4D97-AF65-F5344CB8AC3E}">
        <p14:creationId xmlns:p14="http://schemas.microsoft.com/office/powerpoint/2010/main" val="122528633"/>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random/>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defTabSz="914400"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defTabSz="914400"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defTabSz="914400" fontAlgn="base">
              <a:spcBef>
                <a:spcPct val="0"/>
              </a:spcBef>
              <a:spcAft>
                <a:spcPct val="0"/>
              </a:spcAft>
              <a:defRPr/>
            </a:pPr>
            <a:fld id="{13A78640-A2D3-43DC-B6D5-51E9B21B9416}"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553276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random/>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9742"/>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kern="0" smtClean="0">
                <a:solidFill>
                  <a:srgbClr val="FFFFFF"/>
                </a:solidFill>
                <a:sym typeface="Helvetica Light"/>
              </a:rPr>
              <a:pPr algn="ctr" defTabSz="410751" hangingPunct="0"/>
              <a:t>‹#›</a:t>
            </a:fld>
            <a:endParaRPr lang="en-US" kern="0">
              <a:solidFill>
                <a:srgbClr val="FFFFFF"/>
              </a:solidFill>
              <a:sym typeface="Helvetica Light"/>
            </a:endParaRPr>
          </a:p>
        </p:txBody>
      </p:sp>
    </p:spTree>
    <p:extLst>
      <p:ext uri="{BB962C8B-B14F-4D97-AF65-F5344CB8AC3E}">
        <p14:creationId xmlns:p14="http://schemas.microsoft.com/office/powerpoint/2010/main" val="2801035536"/>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609600"/>
            <a:ext cx="77724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Click to edit Master title style</a:t>
            </a:r>
          </a:p>
        </p:txBody>
      </p:sp>
      <p:sp>
        <p:nvSpPr>
          <p:cNvPr id="3" name="Shape 3"/>
          <p:cNvSpPr>
            <a:spLocks noGrp="1"/>
          </p:cNvSpPr>
          <p:nvPr>
            <p:ph type="body" idx="1"/>
          </p:nvPr>
        </p:nvSpPr>
        <p:spPr>
          <a:xfrm>
            <a:off x="685800" y="1981200"/>
            <a:ext cx="7772400" cy="4114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173513" y="6248402"/>
            <a:ext cx="284690" cy="291166"/>
          </a:xfrm>
          <a:prstGeom prst="rect">
            <a:avLst/>
          </a:prstGeom>
          <a:ln w="12700">
            <a:miter lim="400000"/>
          </a:ln>
        </p:spPr>
        <p:txBody>
          <a:bodyPr wrap="none" lIns="45718" tIns="45718" rIns="45718" bIns="45718">
            <a:spAutoFit/>
          </a:bodyPr>
          <a:lstStyle>
            <a:lvl1pPr algn="r">
              <a:defRPr sz="1292">
                <a:solidFill>
                  <a:srgbClr val="FFFFFF"/>
                </a:solidFill>
                <a:latin typeface="+mn-lt"/>
                <a:ea typeface="+mn-ea"/>
                <a:cs typeface="+mn-cs"/>
                <a:sym typeface="Times New Roman"/>
              </a:defRPr>
            </a:lvl1pPr>
          </a:lstStyle>
          <a:p>
            <a:pPr defTabSz="914400" hangingPunct="0"/>
            <a:fld id="{86CB4B4D-7CA3-9044-876B-883B54F8677D}" type="slidenum">
              <a:rPr kern="0"/>
              <a:pPr defTabSz="914400" hangingPunct="0"/>
              <a:t>‹#›</a:t>
            </a:fld>
            <a:endParaRPr kern="0"/>
          </a:p>
        </p:txBody>
      </p:sp>
    </p:spTree>
    <p:extLst>
      <p:ext uri="{BB962C8B-B14F-4D97-AF65-F5344CB8AC3E}">
        <p14:creationId xmlns:p14="http://schemas.microsoft.com/office/powerpoint/2010/main" val="10885227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spd="med"/>
  <p:txStyles>
    <p:titleStyle>
      <a:lvl1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1pPr>
      <a:lvl2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2pPr>
      <a:lvl3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3pPr>
      <a:lvl4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4pPr>
      <a:lvl5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5pPr>
      <a:lvl6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6pPr>
      <a:lvl7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7pPr>
      <a:lvl8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8pPr>
      <a:lvl9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9pPr>
    </p:titleStyle>
    <p:bodyStyle>
      <a:lvl1pPr marL="316531" marR="0" indent="-316531"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1pPr>
      <a:lvl2pPr marL="718788" marR="0" indent="-296747"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2pPr>
      <a:lvl3pPr marL="1081481" marR="0" indent="-237398"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3pPr>
      <a:lvl4pPr marL="1503522" marR="0" indent="-237398"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4pPr>
      <a:lvl5pPr marL="1925564" marR="0" indent="-237398"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5pPr>
      <a:lvl6pPr marL="2490041" marR="0" indent="-379834"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6pPr>
      <a:lvl7pPr marL="2912082" marR="0" indent="-379834"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7pPr>
      <a:lvl8pPr marL="3334123" marR="0" indent="-379834"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8pPr>
      <a:lvl9pPr marL="3756164" marR="0" indent="-379833" algn="l" defTabSz="844083" rtl="0" latinLnBrk="0">
        <a:lnSpc>
          <a:spcPct val="100000"/>
        </a:lnSpc>
        <a:spcBef>
          <a:spcPts val="738"/>
        </a:spcBef>
        <a:spcAft>
          <a:spcPts val="0"/>
        </a:spcAft>
        <a:buClrTx/>
        <a:buSzPct val="100000"/>
        <a:buFontTx/>
        <a:buChar char="»"/>
        <a:tabLst/>
        <a:defRPr sz="3323" b="0" i="0" u="none" strike="noStrike" cap="none" spc="0" baseline="0">
          <a:ln>
            <a:noFill/>
          </a:ln>
          <a:solidFill>
            <a:srgbClr val="FFFFFF"/>
          </a:solidFill>
          <a:uFillTx/>
          <a:latin typeface="+mn-lt"/>
          <a:ea typeface="+mn-ea"/>
          <a:cs typeface="+mn-cs"/>
          <a:sym typeface="Times New Roman"/>
        </a:defRPr>
      </a:lvl9pPr>
    </p:bodyStyle>
    <p:otherStyle>
      <a:lvl1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1pPr>
      <a:lvl2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2pPr>
      <a:lvl3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3pPr>
      <a:lvl4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4pPr>
      <a:lvl5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5pPr>
      <a:lvl6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6pPr>
      <a:lvl7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7pPr>
      <a:lvl8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8pPr>
      <a:lvl9pPr marL="0" marR="0" indent="0" algn="r" defTabSz="844083" rtl="0" latinLnBrk="0">
        <a:lnSpc>
          <a:spcPct val="100000"/>
        </a:lnSpc>
        <a:spcBef>
          <a:spcPts val="0"/>
        </a:spcBef>
        <a:spcAft>
          <a:spcPts val="0"/>
        </a:spcAft>
        <a:buClrTx/>
        <a:buSzTx/>
        <a:buFontTx/>
        <a:buNone/>
        <a:tabLst/>
        <a:defRPr sz="1292" b="0" i="0" u="none" strike="noStrike" cap="none" spc="0" baseline="0">
          <a:ln>
            <a:noFill/>
          </a:ln>
          <a:solidFill>
            <a:schemeClr val="tx1"/>
          </a:solidFill>
          <a:uFillTx/>
          <a:latin typeface="+mn-lt"/>
          <a:ea typeface="+mn-ea"/>
          <a:cs typeface="+mn-cs"/>
          <a:sym typeface="Times New Roman"/>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EAD4251A-FCD6-41F0-A39C-A6DBE3285E66}" type="datetimeFigureOut">
              <a:rPr lang="en-US" smtClean="0">
                <a:solidFill>
                  <a:prstClr val="black">
                    <a:tint val="75000"/>
                  </a:prstClr>
                </a:solidFill>
              </a:rPr>
              <a:pPr defTabSz="914400"/>
              <a:t>4/28/2019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0213A1C7-EEEA-41D3-BF25-C3BBA2A1DAA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674751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defTabSz="914400"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defTabSz="914400"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defTabSz="914400" fontAlgn="base">
              <a:spcBef>
                <a:spcPct val="0"/>
              </a:spcBef>
              <a:spcAft>
                <a:spcPct val="0"/>
              </a:spcAft>
              <a:defRPr/>
            </a:pPr>
            <a:fld id="{C2287183-93E3-4E47-930D-2D28D3FABA29}"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324135439"/>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50">
                <a:latin typeface="Times New Roman" charset="0"/>
              </a:defRPr>
            </a:lvl1pPr>
          </a:lstStyle>
          <a:p>
            <a:pPr defTabSz="914400" fontAlgn="base">
              <a:spcBef>
                <a:spcPct val="0"/>
              </a:spcBef>
              <a:spcAft>
                <a:spcPct val="0"/>
              </a:spcAft>
              <a:defRPr/>
            </a:pPr>
            <a:endParaRPr lang="en-US">
              <a:solidFill>
                <a:srgbClr val="FFFF00"/>
              </a:solidFill>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Times New Roman" charset="0"/>
              </a:defRPr>
            </a:lvl1pPr>
          </a:lstStyle>
          <a:p>
            <a:pPr defTabSz="914400" fontAlgn="base">
              <a:spcBef>
                <a:spcPct val="0"/>
              </a:spcBef>
              <a:spcAft>
                <a:spcPct val="0"/>
              </a:spcAft>
              <a:defRPr/>
            </a:pPr>
            <a:endParaRPr lang="en-US">
              <a:solidFill>
                <a:srgbClr val="FFFF00"/>
              </a:solidFill>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defTabSz="914400" fontAlgn="base">
              <a:spcBef>
                <a:spcPct val="0"/>
              </a:spcBef>
              <a:spcAft>
                <a:spcPct val="0"/>
              </a:spcAft>
              <a:defRPr/>
            </a:pPr>
            <a:fld id="{6E116B73-18A8-4465-916F-6FB5DFACF759}" type="slidenum">
              <a:rPr lang="en-US">
                <a:solidFill>
                  <a:srgbClr val="FFFF00"/>
                </a:solidFill>
              </a:rPr>
              <a:pPr defTabSz="914400" fontAlgn="base">
                <a:spcBef>
                  <a:spcPct val="0"/>
                </a:spcBef>
                <a:spcAft>
                  <a:spcPct val="0"/>
                </a:spcAft>
                <a:defRPr/>
              </a:pPr>
              <a:t>‹#›</a:t>
            </a:fld>
            <a:endParaRPr lang="en-US">
              <a:solidFill>
                <a:srgbClr val="FFFF00"/>
              </a:solidFill>
            </a:endParaRPr>
          </a:p>
        </p:txBody>
      </p:sp>
    </p:spTree>
    <p:extLst>
      <p:ext uri="{BB962C8B-B14F-4D97-AF65-F5344CB8AC3E}">
        <p14:creationId xmlns:p14="http://schemas.microsoft.com/office/powerpoint/2010/main" val="4085019206"/>
      </p:ext>
    </p:extLst>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random/>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6853" y="6509742"/>
            <a:ext cx="301366" cy="297389"/>
          </a:xfrm>
          <a:prstGeom prst="rect">
            <a:avLst/>
          </a:prstGeom>
          <a:ln w="12700">
            <a:miter lim="400000"/>
          </a:ln>
        </p:spPr>
        <p:txBody>
          <a:bodyPr wrap="none" lIns="50800" tIns="50800" rIns="50800" bIns="50800">
            <a:spAutoFit/>
          </a:bodyPr>
          <a:lstStyle>
            <a:lvl1pPr>
              <a:defRPr sz="1266"/>
            </a:lvl1pPr>
          </a:lstStyle>
          <a:p>
            <a:pPr algn="ctr" defTabSz="410751" hangingPunct="0"/>
            <a:fld id="{86CB4B4D-7CA3-9044-876B-883B54F8677D}" type="slidenum">
              <a:rPr lang="en-US" kern="0" smtClean="0">
                <a:solidFill>
                  <a:srgbClr val="FFFFFF"/>
                </a:solidFill>
                <a:sym typeface="Helvetica Light"/>
              </a:rPr>
              <a:pPr algn="ctr" defTabSz="410751" hangingPunct="0"/>
              <a:t>‹#›</a:t>
            </a:fld>
            <a:endParaRPr lang="en-US" kern="0">
              <a:solidFill>
                <a:srgbClr val="FFFFFF"/>
              </a:solidFill>
              <a:sym typeface="Helvetica Light"/>
            </a:endParaRPr>
          </a:p>
        </p:txBody>
      </p:sp>
    </p:spTree>
    <p:extLst>
      <p:ext uri="{BB962C8B-B14F-4D97-AF65-F5344CB8AC3E}">
        <p14:creationId xmlns:p14="http://schemas.microsoft.com/office/powerpoint/2010/main" val="2526209332"/>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65.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6.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70.xml"/><Relationship Id="rId5" Type="http://schemas.openxmlformats.org/officeDocument/2006/relationships/image" Target="../media/image23.jpe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Government AIR Review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44063"/>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087880"/>
          </a:xfrm>
        </p:spPr>
        <p:txBody>
          <a:bodyPr/>
          <a:lstStyle/>
          <a:p>
            <a:r>
              <a:rPr lang="en-US" dirty="0" smtClean="0"/>
              <a:t>What government did America’s Founding Fathers first create that was based on these ideas?</a:t>
            </a:r>
            <a:endParaRPr lang="en-US" dirty="0"/>
          </a:p>
        </p:txBody>
      </p:sp>
      <p:sp>
        <p:nvSpPr>
          <p:cNvPr id="3" name="Content Placeholder 2"/>
          <p:cNvSpPr>
            <a:spLocks noGrp="1"/>
          </p:cNvSpPr>
          <p:nvPr>
            <p:ph idx="1"/>
          </p:nvPr>
        </p:nvSpPr>
        <p:spPr>
          <a:xfrm>
            <a:off x="1627632" y="3270504"/>
            <a:ext cx="6126480" cy="1978152"/>
          </a:xfrm>
        </p:spPr>
        <p:txBody>
          <a:bodyPr/>
          <a:lstStyle/>
          <a:p>
            <a:r>
              <a:rPr lang="en-US" dirty="0" smtClean="0"/>
              <a:t>Articles of Confederation</a:t>
            </a:r>
            <a:endParaRPr lang="en-US" dirty="0"/>
          </a:p>
        </p:txBody>
      </p:sp>
    </p:spTree>
    <p:extLst>
      <p:ext uri="{BB962C8B-B14F-4D97-AF65-F5344CB8AC3E}">
        <p14:creationId xmlns:p14="http://schemas.microsoft.com/office/powerpoint/2010/main" val="119608067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660904"/>
          </a:xfrm>
        </p:spPr>
        <p:txBody>
          <a:bodyPr/>
          <a:lstStyle/>
          <a:p>
            <a:r>
              <a:rPr lang="en-US" dirty="0" smtClean="0"/>
              <a:t>What law was created to allow new states to join the U.S. as long as they were based upon the ideas of Declaration?</a:t>
            </a:r>
            <a:endParaRPr lang="en-US" dirty="0"/>
          </a:p>
        </p:txBody>
      </p:sp>
      <p:sp>
        <p:nvSpPr>
          <p:cNvPr id="3" name="Content Placeholder 2"/>
          <p:cNvSpPr>
            <a:spLocks noGrp="1"/>
          </p:cNvSpPr>
          <p:nvPr>
            <p:ph idx="1"/>
          </p:nvPr>
        </p:nvSpPr>
        <p:spPr>
          <a:xfrm>
            <a:off x="1618488" y="3883152"/>
            <a:ext cx="6126480" cy="1978152"/>
          </a:xfrm>
        </p:spPr>
        <p:txBody>
          <a:bodyPr/>
          <a:lstStyle/>
          <a:p>
            <a:r>
              <a:rPr lang="en-US" dirty="0" smtClean="0"/>
              <a:t>The Northwest Ordinance</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226"/>
          <a:stretch/>
        </p:blipFill>
        <p:spPr>
          <a:xfrm>
            <a:off x="821112" y="0"/>
            <a:ext cx="7637088" cy="6858000"/>
          </a:xfrm>
          <a:prstGeom prst="rect">
            <a:avLst/>
          </a:prstGeom>
        </p:spPr>
      </p:pic>
    </p:spTree>
    <p:extLst>
      <p:ext uri="{BB962C8B-B14F-4D97-AF65-F5344CB8AC3E}">
        <p14:creationId xmlns:p14="http://schemas.microsoft.com/office/powerpoint/2010/main" val="155531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438912"/>
            <a:ext cx="7772400" cy="1517904"/>
          </a:xfrm>
        </p:spPr>
        <p:txBody>
          <a:bodyPr/>
          <a:lstStyle/>
          <a:p>
            <a:r>
              <a:rPr lang="en-US" dirty="0" smtClean="0"/>
              <a:t>What was wrong </a:t>
            </a:r>
            <a:r>
              <a:rPr lang="en-US" dirty="0"/>
              <a:t>with </a:t>
            </a:r>
            <a:r>
              <a:rPr lang="en-US" dirty="0" smtClean="0"/>
              <a:t>the Articles </a:t>
            </a:r>
            <a:r>
              <a:rPr lang="en-US" dirty="0"/>
              <a:t>of </a:t>
            </a:r>
            <a:r>
              <a:rPr lang="en-US" dirty="0" smtClean="0"/>
              <a:t>Confederation?</a:t>
            </a:r>
            <a:endParaRPr lang="en-US" dirty="0"/>
          </a:p>
        </p:txBody>
      </p:sp>
      <p:sp>
        <p:nvSpPr>
          <p:cNvPr id="3" name="Content Placeholder 2"/>
          <p:cNvSpPr>
            <a:spLocks noGrp="1"/>
          </p:cNvSpPr>
          <p:nvPr>
            <p:ph idx="1"/>
          </p:nvPr>
        </p:nvSpPr>
        <p:spPr>
          <a:xfrm>
            <a:off x="685800" y="2121408"/>
            <a:ext cx="7772400" cy="3355848"/>
          </a:xfrm>
        </p:spPr>
        <p:txBody>
          <a:bodyPr/>
          <a:lstStyle/>
          <a:p>
            <a:r>
              <a:rPr lang="en-US" dirty="0" smtClean="0"/>
              <a:t>No president</a:t>
            </a:r>
          </a:p>
          <a:p>
            <a:r>
              <a:rPr lang="en-US" dirty="0" smtClean="0"/>
              <a:t>No power to tax</a:t>
            </a:r>
          </a:p>
          <a:p>
            <a:r>
              <a:rPr lang="en-US" dirty="0" smtClean="0"/>
              <a:t>No power to raise a military</a:t>
            </a:r>
          </a:p>
          <a:p>
            <a:r>
              <a:rPr lang="en-US" dirty="0" smtClean="0"/>
              <a:t>No power to print money</a:t>
            </a:r>
          </a:p>
          <a:p>
            <a:r>
              <a:rPr lang="en-US" dirty="0" smtClean="0"/>
              <a:t>All the power to the states</a:t>
            </a:r>
            <a:endParaRPr lang="en-US" dirty="0"/>
          </a:p>
        </p:txBody>
      </p:sp>
    </p:spTree>
    <p:extLst>
      <p:ext uri="{BB962C8B-B14F-4D97-AF65-F5344CB8AC3E}">
        <p14:creationId xmlns:p14="http://schemas.microsoft.com/office/powerpoint/2010/main" val="77733995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1856" cy="2087880"/>
          </a:xfrm>
        </p:spPr>
        <p:txBody>
          <a:bodyPr/>
          <a:lstStyle/>
          <a:p>
            <a:r>
              <a:rPr lang="en-US" dirty="0" smtClean="0"/>
              <a:t>What new government was created to correct the problems of the Articles of Confederation?</a:t>
            </a:r>
            <a:endParaRPr lang="en-US" dirty="0"/>
          </a:p>
        </p:txBody>
      </p:sp>
      <p:sp>
        <p:nvSpPr>
          <p:cNvPr id="3" name="Content Placeholder 2"/>
          <p:cNvSpPr>
            <a:spLocks noGrp="1"/>
          </p:cNvSpPr>
          <p:nvPr>
            <p:ph idx="1"/>
          </p:nvPr>
        </p:nvSpPr>
        <p:spPr>
          <a:xfrm>
            <a:off x="905256" y="3520440"/>
            <a:ext cx="7772400" cy="1435608"/>
          </a:xfrm>
        </p:spPr>
        <p:txBody>
          <a:bodyPr/>
          <a:lstStyle/>
          <a:p>
            <a:r>
              <a:rPr lang="en-US" dirty="0" smtClean="0"/>
              <a:t>The U.S. Constitution</a:t>
            </a:r>
            <a:endParaRPr lang="en-US" dirty="0"/>
          </a:p>
        </p:txBody>
      </p:sp>
    </p:spTree>
    <p:extLst>
      <p:ext uri="{BB962C8B-B14F-4D97-AF65-F5344CB8AC3E}">
        <p14:creationId xmlns:p14="http://schemas.microsoft.com/office/powerpoint/2010/main" val="86606132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1856" cy="2910840"/>
          </a:xfrm>
        </p:spPr>
        <p:txBody>
          <a:bodyPr/>
          <a:lstStyle/>
          <a:p>
            <a:r>
              <a:rPr lang="en-US" dirty="0" smtClean="0"/>
              <a:t>How could we make sure the Constitution did not create a government that was too powerful?</a:t>
            </a:r>
            <a:endParaRPr lang="en-US" dirty="0"/>
          </a:p>
        </p:txBody>
      </p:sp>
      <p:sp>
        <p:nvSpPr>
          <p:cNvPr id="3" name="Content Placeholder 2"/>
          <p:cNvSpPr>
            <a:spLocks noGrp="1"/>
          </p:cNvSpPr>
          <p:nvPr>
            <p:ph idx="1"/>
          </p:nvPr>
        </p:nvSpPr>
        <p:spPr>
          <a:xfrm>
            <a:off x="905256" y="3520440"/>
            <a:ext cx="7772400" cy="1435608"/>
          </a:xfrm>
        </p:spPr>
        <p:txBody>
          <a:bodyPr/>
          <a:lstStyle/>
          <a:p>
            <a:r>
              <a:rPr lang="en-US" dirty="0" smtClean="0"/>
              <a:t>The U.S. Constitution</a:t>
            </a:r>
            <a:endParaRPr lang="en-US" dirty="0"/>
          </a:p>
        </p:txBody>
      </p:sp>
    </p:spTree>
    <p:extLst>
      <p:ext uri="{BB962C8B-B14F-4D97-AF65-F5344CB8AC3E}">
        <p14:creationId xmlns:p14="http://schemas.microsoft.com/office/powerpoint/2010/main" val="269319869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Constitutional Principles</a:t>
            </a:r>
            <a:endParaRPr lang="en-US" sz="3600" dirty="0"/>
          </a:p>
        </p:txBody>
      </p:sp>
      <p:sp>
        <p:nvSpPr>
          <p:cNvPr id="3" name="Content Placeholder 2"/>
          <p:cNvSpPr>
            <a:spLocks noGrp="1"/>
          </p:cNvSpPr>
          <p:nvPr>
            <p:ph idx="1"/>
          </p:nvPr>
        </p:nvSpPr>
        <p:spPr>
          <a:xfrm>
            <a:off x="585658" y="1145219"/>
            <a:ext cx="8176601" cy="5246703"/>
          </a:xfrm>
        </p:spPr>
        <p:txBody>
          <a:bodyPr/>
          <a:lstStyle/>
          <a:p>
            <a:r>
              <a:rPr lang="en-US" sz="2400" dirty="0"/>
              <a:t>P</a:t>
            </a:r>
            <a:r>
              <a:rPr lang="en-US" sz="2400" dirty="0" smtClean="0"/>
              <a:t>opular sovereignty</a:t>
            </a:r>
          </a:p>
          <a:p>
            <a:pPr lvl="1"/>
            <a:r>
              <a:rPr lang="en-US" sz="2000" dirty="0" smtClean="0"/>
              <a:t>authority derived from </a:t>
            </a:r>
            <a:r>
              <a:rPr lang="en-US" sz="2000" dirty="0"/>
              <a:t>the people; consent of governed</a:t>
            </a:r>
          </a:p>
          <a:p>
            <a:r>
              <a:rPr lang="en-US" sz="2400" dirty="0"/>
              <a:t>L</a:t>
            </a:r>
            <a:r>
              <a:rPr lang="en-US" sz="2400" dirty="0" smtClean="0"/>
              <a:t>imited government</a:t>
            </a:r>
          </a:p>
          <a:p>
            <a:pPr lvl="1"/>
            <a:r>
              <a:rPr lang="en-US" sz="2000" dirty="0" smtClean="0"/>
              <a:t>government can only </a:t>
            </a:r>
            <a:r>
              <a:rPr lang="en-US" sz="2000" dirty="0"/>
              <a:t>exercise powers granted to </a:t>
            </a:r>
            <a:r>
              <a:rPr lang="en-US" sz="2000" dirty="0" smtClean="0"/>
              <a:t>it; according </a:t>
            </a:r>
            <a:r>
              <a:rPr lang="en-US" sz="2000" dirty="0"/>
              <a:t>to the rule of law</a:t>
            </a:r>
          </a:p>
          <a:p>
            <a:r>
              <a:rPr lang="en-US" sz="2400" dirty="0" smtClean="0"/>
              <a:t>Federalism</a:t>
            </a:r>
          </a:p>
          <a:p>
            <a:pPr lvl="1"/>
            <a:r>
              <a:rPr lang="en-US" sz="2000" dirty="0" smtClean="0"/>
              <a:t>power </a:t>
            </a:r>
            <a:r>
              <a:rPr lang="en-US" sz="2000" dirty="0"/>
              <a:t>is divided between </a:t>
            </a:r>
            <a:r>
              <a:rPr lang="en-US" sz="2000" dirty="0" smtClean="0"/>
              <a:t>a central </a:t>
            </a:r>
            <a:r>
              <a:rPr lang="en-US" sz="2000" dirty="0"/>
              <a:t>authority and constituent </a:t>
            </a:r>
            <a:r>
              <a:rPr lang="en-US" sz="2000" dirty="0" smtClean="0"/>
              <a:t>units (national </a:t>
            </a:r>
            <a:r>
              <a:rPr lang="en-US" sz="2000" dirty="0"/>
              <a:t>government and </a:t>
            </a:r>
            <a:r>
              <a:rPr lang="en-US" sz="2000" dirty="0" smtClean="0"/>
              <a:t>states)</a:t>
            </a:r>
          </a:p>
          <a:p>
            <a:r>
              <a:rPr lang="en-US" sz="2400" dirty="0"/>
              <a:t>S</a:t>
            </a:r>
            <a:r>
              <a:rPr lang="en-US" sz="2400" dirty="0" smtClean="0"/>
              <a:t>eparation </a:t>
            </a:r>
            <a:r>
              <a:rPr lang="en-US" sz="2400" dirty="0"/>
              <a:t>of </a:t>
            </a:r>
            <a:r>
              <a:rPr lang="en-US" sz="2400" dirty="0" smtClean="0"/>
              <a:t>powers</a:t>
            </a:r>
          </a:p>
          <a:p>
            <a:pPr lvl="1"/>
            <a:r>
              <a:rPr lang="en-US" sz="2000" dirty="0" smtClean="0"/>
              <a:t>distribution of powers </a:t>
            </a:r>
            <a:r>
              <a:rPr lang="en-US" sz="2000" dirty="0"/>
              <a:t>among independent branches</a:t>
            </a:r>
          </a:p>
          <a:p>
            <a:r>
              <a:rPr lang="en-US" sz="2400" dirty="0" smtClean="0"/>
              <a:t>Checks </a:t>
            </a:r>
            <a:r>
              <a:rPr lang="en-US" sz="2400" dirty="0"/>
              <a:t>and </a:t>
            </a:r>
            <a:r>
              <a:rPr lang="en-US" sz="2400" dirty="0" smtClean="0"/>
              <a:t>balances</a:t>
            </a:r>
          </a:p>
          <a:p>
            <a:pPr lvl="1"/>
            <a:r>
              <a:rPr lang="en-US" sz="2000" dirty="0" smtClean="0"/>
              <a:t>controlling government </a:t>
            </a:r>
            <a:r>
              <a:rPr lang="en-US" sz="2000" dirty="0"/>
              <a:t>power - branches </a:t>
            </a:r>
            <a:r>
              <a:rPr lang="en-US" sz="2000" dirty="0" smtClean="0"/>
              <a:t>can restrain </a:t>
            </a:r>
            <a:r>
              <a:rPr lang="en-US" sz="2000" dirty="0"/>
              <a:t>actions of other branches</a:t>
            </a:r>
            <a:endParaRPr lang="en-US" sz="2000" dirty="0"/>
          </a:p>
        </p:txBody>
      </p:sp>
    </p:spTree>
    <p:extLst>
      <p:ext uri="{BB962C8B-B14F-4D97-AF65-F5344CB8AC3E}">
        <p14:creationId xmlns:p14="http://schemas.microsoft.com/office/powerpoint/2010/main" val="179803857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Resolution of Conflict </a:t>
            </a:r>
            <a:endParaRPr lang="en-US" sz="3600" dirty="0"/>
          </a:p>
        </p:txBody>
      </p:sp>
      <p:sp>
        <p:nvSpPr>
          <p:cNvPr id="3" name="Content Placeholder 2"/>
          <p:cNvSpPr>
            <a:spLocks noGrp="1"/>
          </p:cNvSpPr>
          <p:nvPr>
            <p:ph idx="1"/>
          </p:nvPr>
        </p:nvSpPr>
        <p:spPr>
          <a:xfrm>
            <a:off x="585658" y="1145219"/>
            <a:ext cx="8176601" cy="5246703"/>
          </a:xfrm>
        </p:spPr>
        <p:txBody>
          <a:bodyPr/>
          <a:lstStyle/>
          <a:p>
            <a:r>
              <a:rPr lang="en-US" sz="2800" dirty="0" smtClean="0"/>
              <a:t>Persuasion</a:t>
            </a:r>
          </a:p>
          <a:p>
            <a:pPr lvl="1"/>
            <a:r>
              <a:rPr lang="en-US" sz="2300" dirty="0" smtClean="0"/>
              <a:t>inducing </a:t>
            </a:r>
            <a:r>
              <a:rPr lang="en-US" sz="2300" dirty="0"/>
              <a:t>others </a:t>
            </a:r>
            <a:r>
              <a:rPr lang="en-US" sz="2300" dirty="0" smtClean="0"/>
              <a:t>into accepting </a:t>
            </a:r>
            <a:r>
              <a:rPr lang="en-US" sz="2300" dirty="0"/>
              <a:t>a point of view </a:t>
            </a:r>
            <a:r>
              <a:rPr lang="en-US" sz="2300" dirty="0" smtClean="0"/>
              <a:t>through reasoning </a:t>
            </a:r>
            <a:r>
              <a:rPr lang="en-US" sz="2300" dirty="0"/>
              <a:t>and </a:t>
            </a:r>
            <a:r>
              <a:rPr lang="en-US" sz="2300" dirty="0" smtClean="0"/>
              <a:t>argumentation</a:t>
            </a:r>
          </a:p>
          <a:p>
            <a:r>
              <a:rPr lang="en-US" sz="2800" dirty="0" smtClean="0"/>
              <a:t> Compromise</a:t>
            </a:r>
          </a:p>
          <a:p>
            <a:pPr lvl="1"/>
            <a:r>
              <a:rPr lang="en-US" sz="2300" dirty="0" smtClean="0"/>
              <a:t>making </a:t>
            </a:r>
            <a:r>
              <a:rPr lang="en-US" sz="2300" dirty="0"/>
              <a:t>concessions</a:t>
            </a:r>
          </a:p>
          <a:p>
            <a:r>
              <a:rPr lang="en-US" sz="2800" dirty="0" smtClean="0"/>
              <a:t>Consensus building</a:t>
            </a:r>
          </a:p>
          <a:p>
            <a:pPr lvl="1"/>
            <a:r>
              <a:rPr lang="en-US" sz="2300" dirty="0" smtClean="0"/>
              <a:t>working toward achieving </a:t>
            </a:r>
            <a:r>
              <a:rPr lang="en-US" sz="2300" dirty="0"/>
              <a:t>general agreement</a:t>
            </a:r>
          </a:p>
          <a:p>
            <a:r>
              <a:rPr lang="en-US" sz="2800" dirty="0" smtClean="0"/>
              <a:t>Negotiation</a:t>
            </a:r>
          </a:p>
          <a:p>
            <a:pPr lvl="1"/>
            <a:r>
              <a:rPr lang="en-US" sz="2300" dirty="0" smtClean="0"/>
              <a:t>settling differences through </a:t>
            </a:r>
            <a:r>
              <a:rPr lang="en-US" sz="2300" dirty="0"/>
              <a:t>discussion of issues</a:t>
            </a:r>
            <a:endParaRPr lang="en-US" sz="2300" dirty="0"/>
          </a:p>
        </p:txBody>
      </p:sp>
    </p:spTree>
    <p:extLst>
      <p:ext uri="{BB962C8B-B14F-4D97-AF65-F5344CB8AC3E}">
        <p14:creationId xmlns:p14="http://schemas.microsoft.com/office/powerpoint/2010/main" val="12404423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Unique Amendments</a:t>
            </a:r>
            <a:endParaRPr lang="en-US" sz="3600" dirty="0"/>
          </a:p>
        </p:txBody>
      </p:sp>
      <p:sp>
        <p:nvSpPr>
          <p:cNvPr id="3" name="Content Placeholder 2"/>
          <p:cNvSpPr>
            <a:spLocks noGrp="1"/>
          </p:cNvSpPr>
          <p:nvPr>
            <p:ph idx="1"/>
          </p:nvPr>
        </p:nvSpPr>
        <p:spPr>
          <a:xfrm>
            <a:off x="585658" y="1145220"/>
            <a:ext cx="8176601" cy="3195962"/>
          </a:xfrm>
        </p:spPr>
        <p:txBody>
          <a:bodyPr/>
          <a:lstStyle/>
          <a:p>
            <a:r>
              <a:rPr lang="en-US" sz="2800" dirty="0" smtClean="0"/>
              <a:t>11</a:t>
            </a:r>
            <a:r>
              <a:rPr lang="en-US" sz="2800" baseline="30000" dirty="0" smtClean="0"/>
              <a:t>th</a:t>
            </a:r>
            <a:r>
              <a:rPr lang="en-US" sz="2800" dirty="0" smtClean="0"/>
              <a:t> Amendment</a:t>
            </a:r>
          </a:p>
          <a:p>
            <a:r>
              <a:rPr lang="en-US" sz="2800" dirty="0" smtClean="0"/>
              <a:t>21</a:t>
            </a:r>
            <a:r>
              <a:rPr lang="en-US" sz="2800" baseline="30000" dirty="0" smtClean="0"/>
              <a:t>st</a:t>
            </a:r>
            <a:r>
              <a:rPr lang="en-US" sz="2800" dirty="0" smtClean="0"/>
              <a:t> Amendment</a:t>
            </a:r>
          </a:p>
          <a:p>
            <a:r>
              <a:rPr lang="en-US" sz="2800" dirty="0" smtClean="0"/>
              <a:t>27</a:t>
            </a:r>
            <a:r>
              <a:rPr lang="en-US" sz="2800" baseline="30000" dirty="0" smtClean="0"/>
              <a:t>th</a:t>
            </a:r>
            <a:r>
              <a:rPr lang="en-US" sz="2800" dirty="0" smtClean="0"/>
              <a:t> Amendment</a:t>
            </a:r>
            <a:endParaRPr lang="en-US" sz="2300" dirty="0"/>
          </a:p>
        </p:txBody>
      </p:sp>
    </p:spTree>
    <p:extLst>
      <p:ext uri="{BB962C8B-B14F-4D97-AF65-F5344CB8AC3E}">
        <p14:creationId xmlns:p14="http://schemas.microsoft.com/office/powerpoint/2010/main" val="1432203743"/>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Presidential Amendments</a:t>
            </a:r>
            <a:endParaRPr lang="en-US" sz="3600" dirty="0"/>
          </a:p>
        </p:txBody>
      </p:sp>
      <p:sp>
        <p:nvSpPr>
          <p:cNvPr id="3" name="Content Placeholder 2"/>
          <p:cNvSpPr>
            <a:spLocks noGrp="1"/>
          </p:cNvSpPr>
          <p:nvPr>
            <p:ph idx="1"/>
          </p:nvPr>
        </p:nvSpPr>
        <p:spPr>
          <a:xfrm>
            <a:off x="585658" y="1145220"/>
            <a:ext cx="8176601" cy="3195962"/>
          </a:xfrm>
        </p:spPr>
        <p:txBody>
          <a:bodyPr/>
          <a:lstStyle/>
          <a:p>
            <a:r>
              <a:rPr lang="en-US" sz="2800" dirty="0" smtClean="0"/>
              <a:t>12</a:t>
            </a:r>
            <a:r>
              <a:rPr lang="en-US" sz="2800" baseline="30000" dirty="0" smtClean="0"/>
              <a:t>th</a:t>
            </a:r>
            <a:r>
              <a:rPr lang="en-US" sz="2800" dirty="0" smtClean="0"/>
              <a:t> Amendment</a:t>
            </a:r>
          </a:p>
          <a:p>
            <a:r>
              <a:rPr lang="en-US" sz="2800" dirty="0" smtClean="0"/>
              <a:t>20</a:t>
            </a:r>
            <a:r>
              <a:rPr lang="en-US" sz="2800" baseline="30000" dirty="0" smtClean="0"/>
              <a:t>th</a:t>
            </a:r>
            <a:r>
              <a:rPr lang="en-US" sz="2800" dirty="0" smtClean="0"/>
              <a:t> Amendment</a:t>
            </a:r>
          </a:p>
          <a:p>
            <a:r>
              <a:rPr lang="en-US" sz="2800" dirty="0" smtClean="0"/>
              <a:t>22</a:t>
            </a:r>
            <a:r>
              <a:rPr lang="en-US" sz="2800" baseline="30000" dirty="0" smtClean="0"/>
              <a:t>nd</a:t>
            </a:r>
            <a:r>
              <a:rPr lang="en-US" sz="2800" dirty="0" smtClean="0"/>
              <a:t> Amendment</a:t>
            </a:r>
          </a:p>
          <a:p>
            <a:r>
              <a:rPr lang="en-US" sz="2800" dirty="0" smtClean="0"/>
              <a:t>23</a:t>
            </a:r>
            <a:r>
              <a:rPr lang="en-US" sz="2800" baseline="30000" dirty="0" smtClean="0"/>
              <a:t>rd</a:t>
            </a:r>
            <a:r>
              <a:rPr lang="en-US" sz="2800" dirty="0" smtClean="0"/>
              <a:t> Amendment</a:t>
            </a:r>
          </a:p>
          <a:p>
            <a:r>
              <a:rPr lang="en-US" sz="2800" dirty="0" smtClean="0"/>
              <a:t>25</a:t>
            </a:r>
            <a:r>
              <a:rPr lang="en-US" sz="2800" baseline="30000" dirty="0" smtClean="0"/>
              <a:t>th</a:t>
            </a:r>
            <a:r>
              <a:rPr lang="en-US" sz="2800" dirty="0" smtClean="0"/>
              <a:t> Amendment</a:t>
            </a:r>
            <a:endParaRPr lang="en-US" sz="2300" dirty="0"/>
          </a:p>
        </p:txBody>
      </p:sp>
    </p:spTree>
    <p:extLst>
      <p:ext uri="{BB962C8B-B14F-4D97-AF65-F5344CB8AC3E}">
        <p14:creationId xmlns:p14="http://schemas.microsoft.com/office/powerpoint/2010/main" val="293673399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Suffrage Amendments</a:t>
            </a:r>
            <a:endParaRPr lang="en-US" sz="3600" dirty="0"/>
          </a:p>
        </p:txBody>
      </p:sp>
      <p:sp>
        <p:nvSpPr>
          <p:cNvPr id="3" name="Content Placeholder 2"/>
          <p:cNvSpPr>
            <a:spLocks noGrp="1"/>
          </p:cNvSpPr>
          <p:nvPr>
            <p:ph idx="1"/>
          </p:nvPr>
        </p:nvSpPr>
        <p:spPr>
          <a:xfrm>
            <a:off x="585658" y="1145220"/>
            <a:ext cx="8176601" cy="3195962"/>
          </a:xfrm>
        </p:spPr>
        <p:txBody>
          <a:bodyPr/>
          <a:lstStyle/>
          <a:p>
            <a:r>
              <a:rPr lang="en-US" sz="2800" dirty="0" smtClean="0"/>
              <a:t>15</a:t>
            </a:r>
            <a:r>
              <a:rPr lang="en-US" sz="2800" baseline="30000" dirty="0" smtClean="0"/>
              <a:t>th</a:t>
            </a:r>
            <a:r>
              <a:rPr lang="en-US" sz="2800" dirty="0" smtClean="0"/>
              <a:t> Amendment</a:t>
            </a:r>
          </a:p>
          <a:p>
            <a:r>
              <a:rPr lang="en-US" sz="2800" dirty="0" smtClean="0"/>
              <a:t>19</a:t>
            </a:r>
            <a:r>
              <a:rPr lang="en-US" sz="2800" baseline="30000" dirty="0" smtClean="0"/>
              <a:t>th</a:t>
            </a:r>
            <a:r>
              <a:rPr lang="en-US" sz="2800" dirty="0" smtClean="0"/>
              <a:t> Amendment</a:t>
            </a:r>
          </a:p>
          <a:p>
            <a:r>
              <a:rPr lang="en-US" sz="2800" dirty="0" smtClean="0"/>
              <a:t>24</a:t>
            </a:r>
            <a:r>
              <a:rPr lang="en-US" sz="2800" baseline="30000" dirty="0" smtClean="0"/>
              <a:t>th</a:t>
            </a:r>
            <a:r>
              <a:rPr lang="en-US" sz="2800" dirty="0" smtClean="0"/>
              <a:t> Amendment</a:t>
            </a:r>
          </a:p>
          <a:p>
            <a:r>
              <a:rPr lang="en-US" sz="2800" dirty="0" smtClean="0"/>
              <a:t>26</a:t>
            </a:r>
            <a:r>
              <a:rPr lang="en-US" sz="2800" baseline="30000" dirty="0" smtClean="0"/>
              <a:t>th</a:t>
            </a:r>
            <a:r>
              <a:rPr lang="en-US" sz="2800" dirty="0" smtClean="0"/>
              <a:t> Amendment</a:t>
            </a:r>
            <a:endParaRPr lang="en-US" sz="2300" dirty="0"/>
          </a:p>
        </p:txBody>
      </p:sp>
    </p:spTree>
    <p:extLst>
      <p:ext uri="{BB962C8B-B14F-4D97-AF65-F5344CB8AC3E}">
        <p14:creationId xmlns:p14="http://schemas.microsoft.com/office/powerpoint/2010/main" val="276061480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80" y="358902"/>
            <a:ext cx="5856732" cy="685800"/>
          </a:xfrm>
        </p:spPr>
        <p:txBody>
          <a:bodyPr/>
          <a:lstStyle/>
          <a:p>
            <a:r>
              <a:rPr lang="en-US" dirty="0" smtClean="0"/>
              <a:t>Types of Government</a:t>
            </a:r>
            <a:endParaRPr lang="en-US" dirty="0"/>
          </a:p>
        </p:txBody>
      </p:sp>
      <p:sp>
        <p:nvSpPr>
          <p:cNvPr id="3" name="Content Placeholder 2"/>
          <p:cNvSpPr>
            <a:spLocks noGrp="1"/>
          </p:cNvSpPr>
          <p:nvPr>
            <p:ph idx="1"/>
          </p:nvPr>
        </p:nvSpPr>
        <p:spPr>
          <a:xfrm>
            <a:off x="532638" y="1378458"/>
            <a:ext cx="7772400" cy="4501134"/>
          </a:xfrm>
        </p:spPr>
        <p:txBody>
          <a:bodyPr/>
          <a:lstStyle/>
          <a:p>
            <a:r>
              <a:rPr lang="en-US" dirty="0" smtClean="0"/>
              <a:t>Autocracy</a:t>
            </a:r>
          </a:p>
          <a:p>
            <a:pPr lvl="1"/>
            <a:r>
              <a:rPr lang="en-US" dirty="0" smtClean="0"/>
              <a:t>Dictator, Absolute Monarchy, Totalitarian Dictator, Theocracy</a:t>
            </a:r>
          </a:p>
          <a:p>
            <a:r>
              <a:rPr lang="en-US" dirty="0" smtClean="0"/>
              <a:t>Oligarchy</a:t>
            </a:r>
          </a:p>
          <a:p>
            <a:r>
              <a:rPr lang="en-US" dirty="0" smtClean="0"/>
              <a:t>Democracy</a:t>
            </a:r>
          </a:p>
          <a:p>
            <a:pPr lvl="1"/>
            <a:r>
              <a:rPr lang="en-US" dirty="0" smtClean="0"/>
              <a:t>Presidential &amp; Parliamentary</a:t>
            </a:r>
          </a:p>
          <a:p>
            <a:pPr lvl="1"/>
            <a:r>
              <a:rPr lang="en-US" dirty="0" smtClean="0"/>
              <a:t>Limited or Constitutional Monarchy</a:t>
            </a:r>
          </a:p>
          <a:p>
            <a:endParaRPr lang="en-US" dirty="0"/>
          </a:p>
        </p:txBody>
      </p:sp>
    </p:spTree>
    <p:extLst>
      <p:ext uri="{BB962C8B-B14F-4D97-AF65-F5344CB8AC3E}">
        <p14:creationId xmlns:p14="http://schemas.microsoft.com/office/powerpoint/2010/main" val="1305094259"/>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Progressive Era Amendments</a:t>
            </a:r>
            <a:endParaRPr lang="en-US" sz="3600" dirty="0"/>
          </a:p>
        </p:txBody>
      </p:sp>
      <p:sp>
        <p:nvSpPr>
          <p:cNvPr id="3" name="Content Placeholder 2"/>
          <p:cNvSpPr>
            <a:spLocks noGrp="1"/>
          </p:cNvSpPr>
          <p:nvPr>
            <p:ph idx="1"/>
          </p:nvPr>
        </p:nvSpPr>
        <p:spPr>
          <a:xfrm>
            <a:off x="585658" y="1145220"/>
            <a:ext cx="8176601" cy="3195962"/>
          </a:xfrm>
        </p:spPr>
        <p:txBody>
          <a:bodyPr/>
          <a:lstStyle/>
          <a:p>
            <a:r>
              <a:rPr lang="en-US" sz="2800" dirty="0" smtClean="0"/>
              <a:t>16</a:t>
            </a:r>
            <a:r>
              <a:rPr lang="en-US" sz="2800" baseline="30000" dirty="0" smtClean="0"/>
              <a:t>th</a:t>
            </a:r>
            <a:r>
              <a:rPr lang="en-US" sz="2800" dirty="0" smtClean="0"/>
              <a:t> Amendment</a:t>
            </a:r>
          </a:p>
          <a:p>
            <a:r>
              <a:rPr lang="en-US" sz="2800" dirty="0" smtClean="0"/>
              <a:t>17</a:t>
            </a:r>
            <a:r>
              <a:rPr lang="en-US" sz="2800" baseline="30000" dirty="0" smtClean="0"/>
              <a:t>th</a:t>
            </a:r>
            <a:r>
              <a:rPr lang="en-US" sz="2800" dirty="0" smtClean="0"/>
              <a:t> Amendment</a:t>
            </a:r>
          </a:p>
          <a:p>
            <a:r>
              <a:rPr lang="en-US" sz="2800" dirty="0" smtClean="0"/>
              <a:t>18</a:t>
            </a:r>
            <a:r>
              <a:rPr lang="en-US" sz="2800" baseline="30000" dirty="0" smtClean="0"/>
              <a:t>th</a:t>
            </a:r>
            <a:r>
              <a:rPr lang="en-US" sz="2800" dirty="0" smtClean="0"/>
              <a:t> Amendment</a:t>
            </a:r>
          </a:p>
          <a:p>
            <a:r>
              <a:rPr lang="en-US" sz="2800" dirty="0" smtClean="0"/>
              <a:t>19</a:t>
            </a:r>
            <a:r>
              <a:rPr lang="en-US" sz="2800" baseline="30000" dirty="0" smtClean="0"/>
              <a:t>th</a:t>
            </a:r>
            <a:r>
              <a:rPr lang="en-US" sz="2800" dirty="0" smtClean="0"/>
              <a:t> Amendment</a:t>
            </a:r>
          </a:p>
          <a:p>
            <a:r>
              <a:rPr lang="en-US" sz="2800" dirty="0" smtClean="0"/>
              <a:t>20</a:t>
            </a:r>
            <a:r>
              <a:rPr lang="en-US" sz="2800" baseline="30000" dirty="0" smtClean="0"/>
              <a:t>th</a:t>
            </a:r>
            <a:r>
              <a:rPr lang="en-US" sz="2800" dirty="0" smtClean="0"/>
              <a:t> Amendment</a:t>
            </a:r>
            <a:endParaRPr lang="en-US" sz="2300" dirty="0"/>
          </a:p>
        </p:txBody>
      </p:sp>
    </p:spTree>
    <p:extLst>
      <p:ext uri="{BB962C8B-B14F-4D97-AF65-F5344CB8AC3E}">
        <p14:creationId xmlns:p14="http://schemas.microsoft.com/office/powerpoint/2010/main" val="383385200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58" y="94695"/>
            <a:ext cx="7991856" cy="917359"/>
          </a:xfrm>
        </p:spPr>
        <p:txBody>
          <a:bodyPr/>
          <a:lstStyle/>
          <a:p>
            <a:r>
              <a:rPr lang="en-US" sz="3600" dirty="0" smtClean="0"/>
              <a:t>Civil War/Reconstruction Amendments</a:t>
            </a:r>
            <a:endParaRPr lang="en-US" sz="3600" dirty="0"/>
          </a:p>
        </p:txBody>
      </p:sp>
      <p:sp>
        <p:nvSpPr>
          <p:cNvPr id="3" name="Content Placeholder 2"/>
          <p:cNvSpPr>
            <a:spLocks noGrp="1"/>
          </p:cNvSpPr>
          <p:nvPr>
            <p:ph idx="1"/>
          </p:nvPr>
        </p:nvSpPr>
        <p:spPr>
          <a:xfrm>
            <a:off x="585658" y="1145220"/>
            <a:ext cx="8176601" cy="3195962"/>
          </a:xfrm>
        </p:spPr>
        <p:txBody>
          <a:bodyPr/>
          <a:lstStyle/>
          <a:p>
            <a:r>
              <a:rPr lang="en-US" sz="2800" dirty="0" smtClean="0"/>
              <a:t>13</a:t>
            </a:r>
            <a:r>
              <a:rPr lang="en-US" sz="2800" baseline="30000" dirty="0" smtClean="0"/>
              <a:t>th</a:t>
            </a:r>
            <a:r>
              <a:rPr lang="en-US" sz="2800" dirty="0" smtClean="0"/>
              <a:t> Amendment</a:t>
            </a:r>
          </a:p>
          <a:p>
            <a:r>
              <a:rPr lang="en-US" sz="2800" dirty="0" smtClean="0"/>
              <a:t>14</a:t>
            </a:r>
            <a:r>
              <a:rPr lang="en-US" sz="2800" baseline="30000" dirty="0" smtClean="0"/>
              <a:t>th</a:t>
            </a:r>
            <a:r>
              <a:rPr lang="en-US" sz="2800" dirty="0" smtClean="0"/>
              <a:t> Amendment</a:t>
            </a:r>
          </a:p>
          <a:p>
            <a:r>
              <a:rPr lang="en-US" sz="2800" dirty="0" smtClean="0"/>
              <a:t>15</a:t>
            </a:r>
            <a:r>
              <a:rPr lang="en-US" sz="2800" baseline="30000" dirty="0" smtClean="0"/>
              <a:t>th</a:t>
            </a:r>
            <a:r>
              <a:rPr lang="en-US" sz="2800" dirty="0" smtClean="0"/>
              <a:t> Amendment</a:t>
            </a:r>
          </a:p>
        </p:txBody>
      </p:sp>
    </p:spTree>
    <p:extLst>
      <p:ext uri="{BB962C8B-B14F-4D97-AF65-F5344CB8AC3E}">
        <p14:creationId xmlns:p14="http://schemas.microsoft.com/office/powerpoint/2010/main" val="971207959"/>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734" y="292963"/>
            <a:ext cx="3939466" cy="807868"/>
          </a:xfrm>
        </p:spPr>
        <p:txBody>
          <a:bodyPr/>
          <a:lstStyle/>
          <a:p>
            <a:r>
              <a:rPr lang="en-US" sz="3600" dirty="0" smtClean="0"/>
              <a:t>Fiscal Policies</a:t>
            </a:r>
            <a:endParaRPr lang="en-US" sz="3600" dirty="0"/>
          </a:p>
        </p:txBody>
      </p:sp>
      <p:sp>
        <p:nvSpPr>
          <p:cNvPr id="3" name="Content Placeholder 2"/>
          <p:cNvSpPr>
            <a:spLocks noGrp="1"/>
          </p:cNvSpPr>
          <p:nvPr>
            <p:ph idx="1"/>
          </p:nvPr>
        </p:nvSpPr>
        <p:spPr>
          <a:xfrm>
            <a:off x="526001" y="596283"/>
            <a:ext cx="8209625" cy="5946560"/>
          </a:xfrm>
        </p:spPr>
        <p:txBody>
          <a:bodyPr/>
          <a:lstStyle/>
          <a:p>
            <a:r>
              <a:rPr lang="en-US" sz="2700" dirty="0" smtClean="0"/>
              <a:t>Expansionary</a:t>
            </a:r>
          </a:p>
          <a:p>
            <a:pPr lvl="1"/>
            <a:r>
              <a:rPr lang="en-US" sz="2200" dirty="0" smtClean="0"/>
              <a:t>increased government spending </a:t>
            </a:r>
            <a:r>
              <a:rPr lang="en-US" sz="2200" dirty="0"/>
              <a:t>and reduced taxes </a:t>
            </a:r>
            <a:r>
              <a:rPr lang="en-US" sz="2200" dirty="0" smtClean="0"/>
              <a:t>to increase </a:t>
            </a:r>
            <a:r>
              <a:rPr lang="en-US" sz="2200" dirty="0"/>
              <a:t>aggregate demand</a:t>
            </a:r>
          </a:p>
          <a:p>
            <a:r>
              <a:rPr lang="en-US" sz="2700" dirty="0" smtClean="0"/>
              <a:t>Contractionary</a:t>
            </a:r>
          </a:p>
          <a:p>
            <a:pPr lvl="1"/>
            <a:r>
              <a:rPr lang="en-US" sz="2200" dirty="0" smtClean="0"/>
              <a:t>decreased government spending </a:t>
            </a:r>
            <a:r>
              <a:rPr lang="en-US" sz="2200" dirty="0"/>
              <a:t>and increased taxes </a:t>
            </a:r>
            <a:r>
              <a:rPr lang="en-US" sz="2200" dirty="0" smtClean="0"/>
              <a:t>to decrease </a:t>
            </a:r>
            <a:r>
              <a:rPr lang="en-US" sz="2200" dirty="0"/>
              <a:t>aggregate demand</a:t>
            </a:r>
          </a:p>
          <a:p>
            <a:r>
              <a:rPr lang="en-US" sz="2700" dirty="0" smtClean="0"/>
              <a:t>Difficulties</a:t>
            </a:r>
          </a:p>
          <a:p>
            <a:pPr lvl="1"/>
            <a:r>
              <a:rPr lang="en-US" sz="2200" dirty="0" smtClean="0"/>
              <a:t>much </a:t>
            </a:r>
            <a:r>
              <a:rPr lang="en-US" sz="2200" dirty="0" err="1"/>
              <a:t>govt</a:t>
            </a:r>
            <a:r>
              <a:rPr lang="en-US" sz="2200" dirty="0"/>
              <a:t> spending </a:t>
            </a:r>
            <a:r>
              <a:rPr lang="en-US" sz="2200" dirty="0" smtClean="0"/>
              <a:t>is fixed</a:t>
            </a:r>
            <a:r>
              <a:rPr lang="en-US" sz="2200" dirty="0"/>
              <a:t>; expansionary policies </a:t>
            </a:r>
            <a:r>
              <a:rPr lang="en-US" sz="2200" dirty="0" smtClean="0"/>
              <a:t>could result </a:t>
            </a:r>
            <a:r>
              <a:rPr lang="en-US" sz="2200" dirty="0"/>
              <a:t>in inflation and </a:t>
            </a:r>
            <a:r>
              <a:rPr lang="en-US" sz="2200" dirty="0" smtClean="0"/>
              <a:t>contractionary could </a:t>
            </a:r>
            <a:r>
              <a:rPr lang="en-US" sz="2200" dirty="0"/>
              <a:t>result in recession; </a:t>
            </a:r>
            <a:r>
              <a:rPr lang="en-US" sz="2200" dirty="0" smtClean="0"/>
              <a:t>expansionary policies </a:t>
            </a:r>
            <a:r>
              <a:rPr lang="en-US" sz="2200" dirty="0"/>
              <a:t>are popular, </a:t>
            </a:r>
            <a:r>
              <a:rPr lang="en-US" sz="2200" dirty="0" smtClean="0"/>
              <a:t>contractionary policies are </a:t>
            </a:r>
            <a:r>
              <a:rPr lang="en-US" sz="2200" dirty="0"/>
              <a:t>unpopular</a:t>
            </a:r>
          </a:p>
          <a:p>
            <a:r>
              <a:rPr lang="en-US" sz="2700" dirty="0"/>
              <a:t>G</a:t>
            </a:r>
            <a:r>
              <a:rPr lang="en-US" sz="2700" dirty="0" smtClean="0"/>
              <a:t>overnment regulations</a:t>
            </a:r>
          </a:p>
          <a:p>
            <a:pPr lvl="1"/>
            <a:r>
              <a:rPr lang="en-US" sz="2200" dirty="0" smtClean="0"/>
              <a:t>Benefits - prohibit unfair business practices, consumer protection;</a:t>
            </a:r>
          </a:p>
          <a:p>
            <a:pPr lvl="1"/>
            <a:r>
              <a:rPr lang="en-US" sz="2200" dirty="0" smtClean="0"/>
              <a:t>Costs -reduced corporate </a:t>
            </a:r>
            <a:r>
              <a:rPr lang="en-US" sz="2200" dirty="0"/>
              <a:t>profits, slower econ. growth</a:t>
            </a:r>
            <a:endParaRPr lang="en-US" sz="2200" dirty="0"/>
          </a:p>
        </p:txBody>
      </p:sp>
    </p:spTree>
    <p:extLst>
      <p:ext uri="{BB962C8B-B14F-4D97-AF65-F5344CB8AC3E}">
        <p14:creationId xmlns:p14="http://schemas.microsoft.com/office/powerpoint/2010/main" val="2267079444"/>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639" y="319596"/>
            <a:ext cx="3682014" cy="891466"/>
          </a:xfrm>
        </p:spPr>
        <p:txBody>
          <a:bodyPr/>
          <a:lstStyle/>
          <a:p>
            <a:r>
              <a:rPr lang="en-US" sz="3600" dirty="0" smtClean="0"/>
              <a:t>Monetary Policies</a:t>
            </a:r>
            <a:endParaRPr lang="en-US" sz="3600" dirty="0"/>
          </a:p>
        </p:txBody>
      </p:sp>
      <p:sp>
        <p:nvSpPr>
          <p:cNvPr id="3" name="Content Placeholder 2"/>
          <p:cNvSpPr>
            <a:spLocks noGrp="1"/>
          </p:cNvSpPr>
          <p:nvPr>
            <p:ph idx="1"/>
          </p:nvPr>
        </p:nvSpPr>
        <p:spPr>
          <a:xfrm>
            <a:off x="526001" y="1211062"/>
            <a:ext cx="8189651" cy="5456068"/>
          </a:xfrm>
        </p:spPr>
        <p:txBody>
          <a:bodyPr/>
          <a:lstStyle/>
          <a:p>
            <a:r>
              <a:rPr lang="en-US" sz="2700" dirty="0"/>
              <a:t>M</a:t>
            </a:r>
            <a:r>
              <a:rPr lang="en-US" sz="2700" dirty="0" smtClean="0"/>
              <a:t>onetary </a:t>
            </a:r>
            <a:r>
              <a:rPr lang="en-US" sz="2700" dirty="0"/>
              <a:t>tools by Federal </a:t>
            </a:r>
            <a:r>
              <a:rPr lang="en-US" sz="2700" dirty="0" smtClean="0"/>
              <a:t>Reserve</a:t>
            </a:r>
          </a:p>
          <a:p>
            <a:pPr lvl="1"/>
            <a:r>
              <a:rPr lang="en-US" sz="2300" dirty="0"/>
              <a:t>O</a:t>
            </a:r>
            <a:r>
              <a:rPr lang="en-US" sz="2300" dirty="0" smtClean="0"/>
              <a:t>pen </a:t>
            </a:r>
            <a:r>
              <a:rPr lang="en-US" sz="2300" dirty="0"/>
              <a:t>market operations, discount </a:t>
            </a:r>
            <a:r>
              <a:rPr lang="en-US" sz="2300" dirty="0" smtClean="0"/>
              <a:t>rate, reserve </a:t>
            </a:r>
            <a:r>
              <a:rPr lang="en-US" sz="2300" dirty="0"/>
              <a:t>requirement</a:t>
            </a:r>
          </a:p>
          <a:p>
            <a:r>
              <a:rPr lang="en-US" sz="2700" dirty="0"/>
              <a:t>P</a:t>
            </a:r>
            <a:r>
              <a:rPr lang="en-US" sz="2700" dirty="0" smtClean="0"/>
              <a:t>urchasing </a:t>
            </a:r>
            <a:r>
              <a:rPr lang="en-US" sz="2700" dirty="0" err="1" smtClean="0"/>
              <a:t>govt</a:t>
            </a:r>
            <a:r>
              <a:rPr lang="en-US" sz="2700" dirty="0" smtClean="0"/>
              <a:t> </a:t>
            </a:r>
            <a:r>
              <a:rPr lang="en-US" sz="2700" dirty="0"/>
              <a:t>securities, </a:t>
            </a:r>
            <a:r>
              <a:rPr lang="en-US" sz="2700" dirty="0" smtClean="0"/>
              <a:t>reducing discount </a:t>
            </a:r>
            <a:r>
              <a:rPr lang="en-US" sz="2700" dirty="0"/>
              <a:t>rate, reducing </a:t>
            </a:r>
            <a:r>
              <a:rPr lang="en-US" sz="2700" dirty="0" smtClean="0"/>
              <a:t>reserve requirement </a:t>
            </a:r>
            <a:r>
              <a:rPr lang="en-US" sz="2700" dirty="0"/>
              <a:t>→ increase money </a:t>
            </a:r>
            <a:r>
              <a:rPr lang="en-US" sz="2700" dirty="0" smtClean="0"/>
              <a:t>supply, decrease </a:t>
            </a:r>
            <a:r>
              <a:rPr lang="en-US" sz="2700" dirty="0"/>
              <a:t>interest rates, </a:t>
            </a:r>
            <a:r>
              <a:rPr lang="en-US" sz="2700" dirty="0" smtClean="0"/>
              <a:t>encourage spending</a:t>
            </a:r>
            <a:r>
              <a:rPr lang="en-US" sz="2700" dirty="0"/>
              <a:t>, foster expansion</a:t>
            </a:r>
          </a:p>
          <a:p>
            <a:r>
              <a:rPr lang="en-US" sz="2700" dirty="0"/>
              <a:t>S</a:t>
            </a:r>
            <a:r>
              <a:rPr lang="en-US" sz="2700" dirty="0" smtClean="0"/>
              <a:t>elling </a:t>
            </a:r>
            <a:r>
              <a:rPr lang="en-US" sz="2700" dirty="0" err="1"/>
              <a:t>govt</a:t>
            </a:r>
            <a:r>
              <a:rPr lang="en-US" sz="2700" dirty="0"/>
              <a:t> securities, </a:t>
            </a:r>
            <a:r>
              <a:rPr lang="en-US" sz="2700" dirty="0" smtClean="0"/>
              <a:t>increasing discount </a:t>
            </a:r>
            <a:r>
              <a:rPr lang="en-US" sz="2700" dirty="0"/>
              <a:t>rate, increasing </a:t>
            </a:r>
            <a:r>
              <a:rPr lang="en-US" sz="2700" dirty="0" smtClean="0"/>
              <a:t>reserve requirement </a:t>
            </a:r>
            <a:r>
              <a:rPr lang="en-US" sz="2700" dirty="0"/>
              <a:t>→ reduce money </a:t>
            </a:r>
            <a:r>
              <a:rPr lang="en-US" sz="2700" dirty="0" smtClean="0"/>
              <a:t>supply, increase </a:t>
            </a:r>
            <a:r>
              <a:rPr lang="en-US" sz="2700" dirty="0"/>
              <a:t>interest rates, </a:t>
            </a:r>
            <a:r>
              <a:rPr lang="en-US" sz="2700" dirty="0" smtClean="0"/>
              <a:t>depress spending</a:t>
            </a:r>
            <a:r>
              <a:rPr lang="en-US" sz="2700" dirty="0"/>
              <a:t>, foster contraction</a:t>
            </a:r>
            <a:endParaRPr lang="en-US" sz="2700" dirty="0"/>
          </a:p>
        </p:txBody>
      </p:sp>
    </p:spTree>
    <p:extLst>
      <p:ext uri="{BB962C8B-B14F-4D97-AF65-F5344CB8AC3E}">
        <p14:creationId xmlns:p14="http://schemas.microsoft.com/office/powerpoint/2010/main" val="113481646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91721"/>
            <a:ext cx="3657600" cy="857250"/>
          </a:xfrm>
        </p:spPr>
        <p:txBody>
          <a:bodyPr/>
          <a:lstStyle/>
          <a:p>
            <a:r>
              <a:rPr lang="en-US" dirty="0" smtClean="0">
                <a:solidFill>
                  <a:schemeClr val="bg1"/>
                </a:solidFill>
              </a:rPr>
              <a:t>The Federalists</a:t>
            </a:r>
            <a:endParaRPr lang="en-US" dirty="0">
              <a:solidFill>
                <a:schemeClr val="bg1"/>
              </a:solidFill>
            </a:endParaRPr>
          </a:p>
        </p:txBody>
      </p:sp>
      <p:sp>
        <p:nvSpPr>
          <p:cNvPr id="4" name="Content Placeholder 3"/>
          <p:cNvSpPr>
            <a:spLocks noGrp="1"/>
          </p:cNvSpPr>
          <p:nvPr>
            <p:ph sz="half" idx="1"/>
          </p:nvPr>
        </p:nvSpPr>
        <p:spPr>
          <a:xfrm>
            <a:off x="195944" y="1860976"/>
            <a:ext cx="4452257" cy="3796874"/>
          </a:xfrm>
        </p:spPr>
        <p:txBody>
          <a:bodyPr/>
          <a:lstStyle/>
          <a:p>
            <a:r>
              <a:rPr lang="en-US" sz="2400" dirty="0">
                <a:solidFill>
                  <a:schemeClr val="bg1"/>
                </a:solidFill>
              </a:rPr>
              <a:t>Preferred a federal government over a confederacy</a:t>
            </a:r>
          </a:p>
          <a:p>
            <a:r>
              <a:rPr lang="en-US" sz="2400" dirty="0">
                <a:solidFill>
                  <a:schemeClr val="bg1"/>
                </a:solidFill>
              </a:rPr>
              <a:t>Did not believe citizen rights needed to be written</a:t>
            </a:r>
          </a:p>
          <a:p>
            <a:r>
              <a:rPr lang="en-US" sz="2400" dirty="0">
                <a:solidFill>
                  <a:schemeClr val="bg1"/>
                </a:solidFill>
              </a:rPr>
              <a:t>Believed a strong national government was necessary to provide unity and security</a:t>
            </a:r>
          </a:p>
          <a:p>
            <a:r>
              <a:rPr lang="en-US" sz="2400" dirty="0">
                <a:solidFill>
                  <a:schemeClr val="bg1"/>
                </a:solidFill>
              </a:rPr>
              <a:t>Wanted a standing army to protect the nation</a:t>
            </a:r>
          </a:p>
          <a:p>
            <a:endParaRPr lang="en-US" sz="2400" dirty="0">
              <a:solidFill>
                <a:schemeClr val="bg1"/>
              </a:solidFill>
            </a:endParaRPr>
          </a:p>
        </p:txBody>
      </p:sp>
      <p:sp>
        <p:nvSpPr>
          <p:cNvPr id="5" name="Content Placeholder 4"/>
          <p:cNvSpPr>
            <a:spLocks noGrp="1"/>
          </p:cNvSpPr>
          <p:nvPr>
            <p:ph sz="half" idx="2"/>
          </p:nvPr>
        </p:nvSpPr>
        <p:spPr>
          <a:xfrm>
            <a:off x="4648200" y="1848970"/>
            <a:ext cx="4324350" cy="3808880"/>
          </a:xfrm>
        </p:spPr>
        <p:txBody>
          <a:bodyPr/>
          <a:lstStyle/>
          <a:p>
            <a:r>
              <a:rPr lang="en-US" sz="2400" dirty="0">
                <a:solidFill>
                  <a:schemeClr val="bg1"/>
                </a:solidFill>
              </a:rPr>
              <a:t>Preferred a confederacy over a federal government</a:t>
            </a:r>
          </a:p>
          <a:p>
            <a:r>
              <a:rPr lang="en-US" sz="2400" dirty="0">
                <a:solidFill>
                  <a:schemeClr val="bg1"/>
                </a:solidFill>
              </a:rPr>
              <a:t>Wanted citizen rights to be listed in the Constitution</a:t>
            </a:r>
          </a:p>
          <a:p>
            <a:r>
              <a:rPr lang="en-US" sz="2400" dirty="0">
                <a:solidFill>
                  <a:schemeClr val="bg1"/>
                </a:solidFill>
              </a:rPr>
              <a:t>Believed the national government held too much power compared to states</a:t>
            </a:r>
          </a:p>
          <a:p>
            <a:r>
              <a:rPr lang="en-US" sz="2400" dirty="0">
                <a:solidFill>
                  <a:schemeClr val="bg1"/>
                </a:solidFill>
              </a:rPr>
              <a:t>Feared a standing army could lead to dictatorship</a:t>
            </a:r>
          </a:p>
        </p:txBody>
      </p:sp>
      <p:sp>
        <p:nvSpPr>
          <p:cNvPr id="6" name="Title 1"/>
          <p:cNvSpPr txBox="1">
            <a:spLocks/>
          </p:cNvSpPr>
          <p:nvPr/>
        </p:nvSpPr>
        <p:spPr bwMode="auto">
          <a:xfrm>
            <a:off x="4343400" y="991721"/>
            <a:ext cx="4114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914400"/>
            <a:r>
              <a:rPr lang="en-US" sz="3300" kern="0" dirty="0">
                <a:solidFill>
                  <a:srgbClr val="FFFFFF"/>
                </a:solidFill>
              </a:rPr>
              <a:t>The Anti-Federalists</a:t>
            </a:r>
          </a:p>
        </p:txBody>
      </p:sp>
    </p:spTree>
    <p:extLst>
      <p:ext uri="{BB962C8B-B14F-4D97-AF65-F5344CB8AC3E}">
        <p14:creationId xmlns:p14="http://schemas.microsoft.com/office/powerpoint/2010/main" val="151886364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65055"/>
            <a:ext cx="7358063" cy="4068424"/>
          </a:xfrm>
        </p:spPr>
        <p:txBody>
          <a:bodyPr>
            <a:noAutofit/>
          </a:bodyPr>
          <a:lstStyle/>
          <a:p>
            <a:r>
              <a:rPr lang="en-US" sz="2250" dirty="0">
                <a:latin typeface="Times New Roman" panose="02020603050405020304" pitchFamily="18" charset="0"/>
                <a:cs typeface="Times New Roman" panose="02020603050405020304" pitchFamily="18" charset="0"/>
              </a:rPr>
              <a:t>Is the following statement an example of Federalist or Anti-Federalist beliefs?</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“I wish for nothing more than a good government and a constitution under which our liberties will be perfectly safe. To preserve which, I think the wisest conduct will be to keep the staff of power in our own hands as much as possible…and not give up a greater share of our liberties.”</a:t>
            </a:r>
            <a:br>
              <a:rPr lang="en-US" sz="2250" dirty="0">
                <a:latin typeface="Times New Roman" panose="02020603050405020304" pitchFamily="18" charset="0"/>
                <a:cs typeface="Times New Roman" panose="02020603050405020304" pitchFamily="18" charset="0"/>
              </a:rPr>
            </a:br>
            <a:r>
              <a:rPr lang="en-US" sz="2250" dirty="0">
                <a:latin typeface="Times New Roman" panose="02020603050405020304" pitchFamily="18" charset="0"/>
                <a:cs typeface="Times New Roman" panose="02020603050405020304" pitchFamily="18" charset="0"/>
              </a:rPr>
              <a:t>A. Federalist		B. Anti-Federalist</a:t>
            </a:r>
            <a:br>
              <a:rPr lang="en-US" sz="2250" dirty="0">
                <a:latin typeface="Times New Roman" panose="02020603050405020304" pitchFamily="18" charset="0"/>
                <a:cs typeface="Times New Roman" panose="02020603050405020304" pitchFamily="18" charset="0"/>
              </a:rPr>
            </a:br>
            <a:endParaRPr lang="en-US" sz="22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93011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713994" y="641094"/>
            <a:ext cx="7358063" cy="2321719"/>
          </a:xfrm>
          <a:prstGeom prst="rect">
            <a:avLst/>
          </a:prstGeom>
        </p:spPr>
        <p:txBody>
          <a:bodyPr/>
          <a:lstStyle/>
          <a:p>
            <a:pPr marL="321457" indent="-321457" algn="l" defTabSz="321457">
              <a:tabLst>
                <a:tab pos="98223" algn="l"/>
                <a:tab pos="321457" algn="l"/>
              </a:tabLst>
              <a:defRPr sz="3000">
                <a:solidFill>
                  <a:srgbClr val="000000"/>
                </a:solidFill>
                <a:uFill>
                  <a:solidFill>
                    <a:srgbClr val="000000"/>
                  </a:solidFill>
                </a:uFill>
                <a:latin typeface="Helvetica"/>
                <a:ea typeface="Helvetica"/>
                <a:cs typeface="Helvetica"/>
                <a:sym typeface="Helvetica"/>
              </a:defRPr>
            </a:pPr>
            <a:r>
              <a:rPr sz="2250" dirty="0">
                <a:solidFill>
                  <a:schemeClr val="tx1"/>
                </a:solidFill>
                <a:latin typeface="Times New Roman"/>
                <a:ea typeface="Times New Roman"/>
                <a:cs typeface="Times New Roman"/>
                <a:sym typeface="Times New Roman"/>
              </a:rPr>
              <a:t>Federalists and Anti-Federalists debated issues and concerns related to the proposed Constitution. Select the boxes to identify each argument as a Federalist position or an Anti-Federalist position.</a:t>
            </a:r>
          </a:p>
          <a:p>
            <a:pPr algn="l" defTabSz="321457">
              <a:defRPr sz="2600">
                <a:uFill>
                  <a:solidFill>
                    <a:srgbClr val="000000"/>
                  </a:solidFill>
                </a:uFill>
                <a:latin typeface="Times New Roman"/>
                <a:ea typeface="Times New Roman"/>
                <a:cs typeface="Times New Roman"/>
                <a:sym typeface="Times New Roman"/>
              </a:defRPr>
            </a:pPr>
            <a:endParaRPr sz="1828" dirty="0">
              <a:solidFill>
                <a:schemeClr val="tx1"/>
              </a:solidFill>
              <a:latin typeface="Times New Roman"/>
              <a:ea typeface="Times New Roman"/>
              <a:cs typeface="Times New Roman"/>
              <a:sym typeface="Times New Roman"/>
            </a:endParaRPr>
          </a:p>
          <a:p>
            <a:pPr algn="l" defTabSz="321457">
              <a:defRPr sz="2600">
                <a:uFill>
                  <a:solidFill>
                    <a:srgbClr val="000000"/>
                  </a:solidFill>
                </a:uFill>
                <a:latin typeface="Times New Roman"/>
                <a:ea typeface="Times New Roman"/>
                <a:cs typeface="Times New Roman"/>
                <a:sym typeface="Times New Roman"/>
              </a:defRPr>
            </a:pPr>
            <a:endParaRPr sz="1828" dirty="0">
              <a:solidFill>
                <a:schemeClr val="tx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2"/>
          <a:stretch>
            <a:fillRect/>
          </a:stretch>
        </p:blipFill>
        <p:spPr>
          <a:xfrm>
            <a:off x="520319" y="2382086"/>
            <a:ext cx="8235397" cy="3857570"/>
          </a:xfrm>
          <a:prstGeom prst="rect">
            <a:avLst/>
          </a:prstGeom>
        </p:spPr>
      </p:pic>
    </p:spTree>
    <p:extLst>
      <p:ext uri="{BB962C8B-B14F-4D97-AF65-F5344CB8AC3E}">
        <p14:creationId xmlns:p14="http://schemas.microsoft.com/office/powerpoint/2010/main" val="89757674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6165D"/>
        </a:solid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3217605" y="2963611"/>
            <a:ext cx="2833970" cy="1651521"/>
          </a:xfrm>
          <a:prstGeom prst="rect">
            <a:avLst/>
          </a:prstGeom>
        </p:spPr>
        <p:txBody>
          <a:bodyPr>
            <a:noAutofit/>
          </a:bodyPr>
          <a:lstStyle/>
          <a:p>
            <a:r>
              <a:rPr lang="en-US" sz="4400" dirty="0" smtClean="0">
                <a:effectLst>
                  <a:outerShdw blurRad="38100" dist="38100" dir="2700000" algn="tl">
                    <a:srgbClr val="000000">
                      <a:alpha val="43137"/>
                    </a:srgbClr>
                  </a:outerShdw>
                </a:effectLst>
              </a:rPr>
              <a:t>Executive Branch</a:t>
            </a:r>
            <a:endParaRPr sz="4400" dirty="0">
              <a:effectLst>
                <a:outerShdw blurRad="38100" dist="38100" dir="2700000" algn="tl">
                  <a:srgbClr val="000000">
                    <a:alpha val="43137"/>
                  </a:srgbClr>
                </a:outerShdw>
              </a:effectLst>
            </a:endParaRPr>
          </a:p>
        </p:txBody>
      </p:sp>
      <p:sp>
        <p:nvSpPr>
          <p:cNvPr id="226" name="Shape 226"/>
          <p:cNvSpPr/>
          <p:nvPr/>
        </p:nvSpPr>
        <p:spPr>
          <a:xfrm>
            <a:off x="6114164" y="3064903"/>
            <a:ext cx="3143253" cy="1448933"/>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4431" kern="0" dirty="0">
                <a:effectLst>
                  <a:outerShdw blurRad="38100" dist="38100" dir="2700000" algn="tl">
                    <a:srgbClr val="000000">
                      <a:alpha val="43137"/>
                    </a:srgbClr>
                  </a:outerShdw>
                </a:effectLst>
              </a:rPr>
              <a:t>Judicial </a:t>
            </a:r>
            <a:r>
              <a:rPr lang="en-US" sz="4431" kern="0" dirty="0" smtClean="0">
                <a:effectLst>
                  <a:outerShdw blurRad="38100" dist="38100" dir="2700000" algn="tl">
                    <a:srgbClr val="000000">
                      <a:alpha val="43137"/>
                    </a:srgbClr>
                  </a:outerShdw>
                </a:effectLst>
              </a:rPr>
              <a:t>Branch</a:t>
            </a:r>
            <a:endParaRPr lang="en-US" sz="4431" kern="0" dirty="0">
              <a:effectLst>
                <a:outerShdw blurRad="38100" dist="38100" dir="2700000" algn="tl">
                  <a:srgbClr val="000000">
                    <a:alpha val="43137"/>
                  </a:srgbClr>
                </a:outerShdw>
              </a:effectLst>
            </a:endParaRPr>
          </a:p>
        </p:txBody>
      </p:sp>
      <p:grpSp>
        <p:nvGrpSpPr>
          <p:cNvPr id="229" name="Group 229"/>
          <p:cNvGrpSpPr/>
          <p:nvPr/>
        </p:nvGrpSpPr>
        <p:grpSpPr>
          <a:xfrm>
            <a:off x="3155013" y="1705927"/>
            <a:ext cx="3114327" cy="3927121"/>
            <a:chOff x="0" y="0"/>
            <a:chExt cx="3352808" cy="1295404"/>
          </a:xfrm>
        </p:grpSpPr>
        <p:sp>
          <p:nvSpPr>
            <p:cNvPr id="227" name="Shape 227"/>
            <p:cNvSpPr/>
            <p:nvPr/>
          </p:nvSpPr>
          <p:spPr>
            <a:xfrm flipH="1">
              <a:off x="-1"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sp>
          <p:nvSpPr>
            <p:cNvPr id="228" name="Shape 228"/>
            <p:cNvSpPr/>
            <p:nvPr/>
          </p:nvSpPr>
          <p:spPr>
            <a:xfrm>
              <a:off x="3352804"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grpSp>
      <p:sp>
        <p:nvSpPr>
          <p:cNvPr id="233" name="Shape 233"/>
          <p:cNvSpPr/>
          <p:nvPr/>
        </p:nvSpPr>
        <p:spPr>
          <a:xfrm>
            <a:off x="1978357" y="354722"/>
            <a:ext cx="5377018" cy="767080"/>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dirty="0"/>
              <a:t>The </a:t>
            </a:r>
            <a:r>
              <a:rPr lang="en-US" sz="4431" kern="0" dirty="0" smtClean="0"/>
              <a:t>U.S. </a:t>
            </a:r>
            <a:r>
              <a:rPr sz="4431" kern="0" dirty="0" smtClean="0"/>
              <a:t>Constitution</a:t>
            </a:r>
            <a:endParaRPr sz="4431" kern="0" dirty="0"/>
          </a:p>
        </p:txBody>
      </p:sp>
      <p:sp>
        <p:nvSpPr>
          <p:cNvPr id="19" name="Shape 225"/>
          <p:cNvSpPr/>
          <p:nvPr/>
        </p:nvSpPr>
        <p:spPr>
          <a:xfrm>
            <a:off x="180866" y="1841869"/>
            <a:ext cx="2833972" cy="639224"/>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3600" u="sng" kern="0" dirty="0" smtClean="0"/>
              <a:t>Article 1</a:t>
            </a:r>
          </a:p>
        </p:txBody>
      </p:sp>
      <p:sp>
        <p:nvSpPr>
          <p:cNvPr id="16" name="Shape 225"/>
          <p:cNvSpPr/>
          <p:nvPr/>
        </p:nvSpPr>
        <p:spPr>
          <a:xfrm>
            <a:off x="103279" y="3064903"/>
            <a:ext cx="2833972" cy="1448933"/>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4431" kern="0" dirty="0" smtClean="0">
                <a:effectLst>
                  <a:outerShdw blurRad="38100" dist="38100" dir="2700000" algn="tl">
                    <a:srgbClr val="000000">
                      <a:alpha val="43137"/>
                    </a:srgbClr>
                  </a:outerShdw>
                </a:effectLst>
              </a:rPr>
              <a:t>Legislative Branch</a:t>
            </a:r>
          </a:p>
        </p:txBody>
      </p:sp>
      <p:sp>
        <p:nvSpPr>
          <p:cNvPr id="17" name="Shape 225"/>
          <p:cNvSpPr/>
          <p:nvPr/>
        </p:nvSpPr>
        <p:spPr>
          <a:xfrm>
            <a:off x="3249880" y="1841869"/>
            <a:ext cx="2833972" cy="639224"/>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3600" u="sng" kern="0" dirty="0" smtClean="0"/>
              <a:t>Article 2 </a:t>
            </a:r>
          </a:p>
        </p:txBody>
      </p:sp>
      <p:sp>
        <p:nvSpPr>
          <p:cNvPr id="25" name="Shape 225"/>
          <p:cNvSpPr/>
          <p:nvPr/>
        </p:nvSpPr>
        <p:spPr>
          <a:xfrm>
            <a:off x="6178716" y="1841869"/>
            <a:ext cx="2833972" cy="639224"/>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3600" u="sng" kern="0" dirty="0" smtClean="0"/>
              <a:t>Article 3 </a:t>
            </a:r>
          </a:p>
        </p:txBody>
      </p:sp>
    </p:spTree>
    <p:extLst>
      <p:ext uri="{BB962C8B-B14F-4D97-AF65-F5344CB8AC3E}">
        <p14:creationId xmlns:p14="http://schemas.microsoft.com/office/powerpoint/2010/main" val="3816029243"/>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fade">
                                      <p:cBhvr>
                                        <p:cTn id="1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6165D"/>
        </a:solid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3310184" y="1559655"/>
            <a:ext cx="2833970" cy="1651521"/>
          </a:xfrm>
          <a:prstGeom prst="rect">
            <a:avLst/>
          </a:prstGeom>
        </p:spPr>
        <p:txBody>
          <a:bodyPr>
            <a:noAutofit/>
          </a:bodyPr>
          <a:lstStyle/>
          <a:p>
            <a:r>
              <a:rPr lang="en-US" sz="3400" dirty="0">
                <a:effectLst>
                  <a:outerShdw blurRad="38100" dist="38100" dir="2700000" algn="tl">
                    <a:srgbClr val="000000">
                      <a:alpha val="43137"/>
                    </a:srgbClr>
                  </a:outerShdw>
                </a:effectLst>
              </a:rPr>
              <a:t>Who is the </a:t>
            </a:r>
            <a:r>
              <a:rPr lang="en-US" sz="3400" dirty="0" smtClean="0">
                <a:effectLst>
                  <a:outerShdw blurRad="38100" dist="38100" dir="2700000" algn="tl">
                    <a:srgbClr val="000000">
                      <a:alpha val="43137"/>
                    </a:srgbClr>
                  </a:outerShdw>
                </a:effectLst>
              </a:rPr>
              <a:t>Executive Branch?</a:t>
            </a:r>
            <a:endParaRPr sz="3400" dirty="0">
              <a:effectLst>
                <a:outerShdw blurRad="38100" dist="38100" dir="2700000" algn="tl">
                  <a:srgbClr val="000000">
                    <a:alpha val="43137"/>
                  </a:srgbClr>
                </a:outerShdw>
              </a:effectLst>
            </a:endParaRPr>
          </a:p>
        </p:txBody>
      </p:sp>
      <p:sp>
        <p:nvSpPr>
          <p:cNvPr id="226" name="Shape 226"/>
          <p:cNvSpPr/>
          <p:nvPr/>
        </p:nvSpPr>
        <p:spPr>
          <a:xfrm>
            <a:off x="6322195" y="1556289"/>
            <a:ext cx="2821805" cy="1654887"/>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3400" kern="0" dirty="0">
                <a:effectLst>
                  <a:outerShdw blurRad="38100" dist="38100" dir="2700000" algn="tl">
                    <a:srgbClr val="000000">
                      <a:alpha val="43137"/>
                    </a:srgbClr>
                  </a:outerShdw>
                </a:effectLst>
              </a:rPr>
              <a:t>Who is the </a:t>
            </a:r>
            <a:r>
              <a:rPr lang="en-US" sz="3400" kern="0" dirty="0" smtClean="0">
                <a:effectLst>
                  <a:outerShdw blurRad="38100" dist="38100" dir="2700000" algn="tl">
                    <a:srgbClr val="000000">
                      <a:alpha val="43137"/>
                    </a:srgbClr>
                  </a:outerShdw>
                </a:effectLst>
              </a:rPr>
              <a:t>Judicial Branch?</a:t>
            </a:r>
            <a:endParaRPr lang="en-US" sz="3400" kern="0" dirty="0">
              <a:effectLst>
                <a:outerShdw blurRad="38100" dist="38100" dir="2700000" algn="tl">
                  <a:srgbClr val="000000">
                    <a:alpha val="43137"/>
                  </a:srgbClr>
                </a:outerShdw>
              </a:effectLst>
            </a:endParaRPr>
          </a:p>
        </p:txBody>
      </p:sp>
      <p:grpSp>
        <p:nvGrpSpPr>
          <p:cNvPr id="229" name="Group 229"/>
          <p:cNvGrpSpPr/>
          <p:nvPr/>
        </p:nvGrpSpPr>
        <p:grpSpPr>
          <a:xfrm>
            <a:off x="3425106" y="1705927"/>
            <a:ext cx="2601212" cy="3927121"/>
            <a:chOff x="0" y="0"/>
            <a:chExt cx="3352808" cy="1295404"/>
          </a:xfrm>
        </p:grpSpPr>
        <p:sp>
          <p:nvSpPr>
            <p:cNvPr id="227" name="Shape 227"/>
            <p:cNvSpPr/>
            <p:nvPr/>
          </p:nvSpPr>
          <p:spPr>
            <a:xfrm flipH="1">
              <a:off x="-1"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sp>
          <p:nvSpPr>
            <p:cNvPr id="228" name="Shape 228"/>
            <p:cNvSpPr/>
            <p:nvPr/>
          </p:nvSpPr>
          <p:spPr>
            <a:xfrm>
              <a:off x="3352804"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grpSp>
      <p:sp>
        <p:nvSpPr>
          <p:cNvPr id="233" name="Shape 233"/>
          <p:cNvSpPr/>
          <p:nvPr/>
        </p:nvSpPr>
        <p:spPr>
          <a:xfrm>
            <a:off x="1978357" y="354722"/>
            <a:ext cx="5377018" cy="767080"/>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dirty="0"/>
              <a:t>The </a:t>
            </a:r>
            <a:r>
              <a:rPr lang="en-US" sz="4431" kern="0" dirty="0" smtClean="0"/>
              <a:t>U.S. </a:t>
            </a:r>
            <a:r>
              <a:rPr sz="4431" kern="0" dirty="0" smtClean="0"/>
              <a:t>Constitution</a:t>
            </a:r>
            <a:endParaRPr sz="4431" kern="0" dirty="0"/>
          </a:p>
        </p:txBody>
      </p:sp>
      <p:sp>
        <p:nvSpPr>
          <p:cNvPr id="16" name="Shape 225"/>
          <p:cNvSpPr/>
          <p:nvPr/>
        </p:nvSpPr>
        <p:spPr>
          <a:xfrm>
            <a:off x="165872" y="1440106"/>
            <a:ext cx="2833972" cy="1654887"/>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3400" kern="0" dirty="0" smtClean="0">
                <a:effectLst>
                  <a:outerShdw blurRad="38100" dist="38100" dir="2700000" algn="tl">
                    <a:srgbClr val="000000">
                      <a:alpha val="43137"/>
                    </a:srgbClr>
                  </a:outerShdw>
                </a:effectLst>
              </a:rPr>
              <a:t>Who is the Legislative Branch?</a:t>
            </a:r>
          </a:p>
        </p:txBody>
      </p:sp>
      <p:grpSp>
        <p:nvGrpSpPr>
          <p:cNvPr id="12" name="Group 11"/>
          <p:cNvGrpSpPr/>
          <p:nvPr/>
        </p:nvGrpSpPr>
        <p:grpSpPr>
          <a:xfrm>
            <a:off x="69619" y="3250978"/>
            <a:ext cx="3026478" cy="2476622"/>
            <a:chOff x="6733" y="1509577"/>
            <a:chExt cx="3026478" cy="2476622"/>
          </a:xfrm>
        </p:grpSpPr>
        <p:sp>
          <p:nvSpPr>
            <p:cNvPr id="13" name="Shape 225"/>
            <p:cNvSpPr/>
            <p:nvPr/>
          </p:nvSpPr>
          <p:spPr>
            <a:xfrm>
              <a:off x="6733" y="1509577"/>
              <a:ext cx="2833972" cy="767080"/>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dirty="0"/>
                <a:t>Congress</a:t>
              </a:r>
            </a:p>
          </p:txBody>
        </p:sp>
        <p:grpSp>
          <p:nvGrpSpPr>
            <p:cNvPr id="14" name="Group 13"/>
            <p:cNvGrpSpPr/>
            <p:nvPr/>
          </p:nvGrpSpPr>
          <p:grpSpPr>
            <a:xfrm>
              <a:off x="26131" y="2382290"/>
              <a:ext cx="3007080" cy="1603909"/>
              <a:chOff x="3234133" y="2556666"/>
              <a:chExt cx="3007080" cy="1603909"/>
            </a:xfrm>
          </p:grpSpPr>
          <p:sp>
            <p:nvSpPr>
              <p:cNvPr id="15" name="Shape 234"/>
              <p:cNvSpPr/>
              <p:nvPr/>
            </p:nvSpPr>
            <p:spPr>
              <a:xfrm>
                <a:off x="4970370" y="2585375"/>
                <a:ext cx="388287" cy="874454"/>
              </a:xfrm>
              <a:prstGeom prst="line">
                <a:avLst/>
              </a:prstGeom>
              <a:ln w="57150">
                <a:solidFill>
                  <a:srgbClr val="FFFFFF"/>
                </a:solidFill>
                <a:tailEnd type="triangle"/>
              </a:ln>
            </p:spPr>
            <p:txBody>
              <a:bodyPr lIns="42201" tIns="42201" rIns="42201" bIns="42201"/>
              <a:lstStyle/>
              <a:p>
                <a:pPr defTabSz="914400" hangingPunct="0"/>
                <a:endParaRPr sz="2215" kern="0">
                  <a:solidFill>
                    <a:srgbClr val="000000"/>
                  </a:solidFill>
                  <a:latin typeface="Helvetica"/>
                  <a:cs typeface="Helvetica"/>
                  <a:sym typeface="Helvetica"/>
                </a:endParaRPr>
              </a:p>
            </p:txBody>
          </p:sp>
          <p:sp>
            <p:nvSpPr>
              <p:cNvPr id="18" name="Shape 235"/>
              <p:cNvSpPr/>
              <p:nvPr/>
            </p:nvSpPr>
            <p:spPr>
              <a:xfrm flipH="1">
                <a:off x="3656658" y="2556666"/>
                <a:ext cx="568872" cy="903163"/>
              </a:xfrm>
              <a:prstGeom prst="line">
                <a:avLst/>
              </a:prstGeom>
              <a:ln w="57150">
                <a:solidFill>
                  <a:srgbClr val="FFFFFF"/>
                </a:solidFill>
                <a:tailEnd type="triangle"/>
              </a:ln>
            </p:spPr>
            <p:txBody>
              <a:bodyPr lIns="42201" tIns="42201" rIns="42201" bIns="42201"/>
              <a:lstStyle/>
              <a:p>
                <a:pPr defTabSz="914400" hangingPunct="0"/>
                <a:endParaRPr sz="2215" kern="0">
                  <a:solidFill>
                    <a:srgbClr val="000000"/>
                  </a:solidFill>
                  <a:latin typeface="Helvetica"/>
                  <a:cs typeface="Helvetica"/>
                  <a:sym typeface="Helvetica"/>
                </a:endParaRPr>
              </a:p>
            </p:txBody>
          </p:sp>
          <p:sp>
            <p:nvSpPr>
              <p:cNvPr id="20" name="Shape 236"/>
              <p:cNvSpPr/>
              <p:nvPr/>
            </p:nvSpPr>
            <p:spPr>
              <a:xfrm>
                <a:off x="3234133" y="3599870"/>
                <a:ext cx="845050" cy="426089"/>
              </a:xfrm>
              <a:prstGeom prst="rect">
                <a:avLst/>
              </a:prstGeom>
              <a:ln w="12700">
                <a:miter lim="400000"/>
              </a:ln>
              <a:extLst>
                <a:ext uri="{C572A759-6A51-4108-AA02-DFA0A04FC94B}">
                  <ma14:wrappingTextBoxFlag xmlns="" xmlns:ma14="http://schemas.microsoft.com/office/mac/drawingml/2011/main" val="1"/>
                </a:ext>
              </a:extLst>
            </p:spPr>
            <p:txBody>
              <a:bodyPr wrap="none" lIns="42201" tIns="42201" rIns="42201" bIns="42201">
                <a:spAutoFit/>
              </a:bodyPr>
              <a:lstStyle>
                <a:lvl1pPr>
                  <a:defRPr>
                    <a:solidFill>
                      <a:srgbClr val="FFFFFF"/>
                    </a:solidFill>
                    <a:latin typeface="+mn-lt"/>
                    <a:ea typeface="+mn-ea"/>
                    <a:cs typeface="+mn-cs"/>
                    <a:sym typeface="Times New Roman"/>
                  </a:defRPr>
                </a:lvl1pPr>
              </a:lstStyle>
              <a:p>
                <a:pPr defTabSz="914400" hangingPunct="0"/>
                <a:r>
                  <a:rPr sz="2215" kern="0" dirty="0"/>
                  <a:t>Senate</a:t>
                </a:r>
              </a:p>
            </p:txBody>
          </p:sp>
          <p:sp>
            <p:nvSpPr>
              <p:cNvPr id="21" name="Shape 237"/>
              <p:cNvSpPr/>
              <p:nvPr/>
            </p:nvSpPr>
            <p:spPr>
              <a:xfrm>
                <a:off x="4235711" y="3393624"/>
                <a:ext cx="2005502" cy="766951"/>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spAutoFit/>
              </a:bodyPr>
              <a:lstStyle>
                <a:lvl1pPr>
                  <a:defRPr>
                    <a:solidFill>
                      <a:srgbClr val="FFFFFF"/>
                    </a:solidFill>
                    <a:latin typeface="+mn-lt"/>
                    <a:ea typeface="+mn-ea"/>
                    <a:cs typeface="+mn-cs"/>
                    <a:sym typeface="Times New Roman"/>
                  </a:defRPr>
                </a:lvl1pPr>
              </a:lstStyle>
              <a:p>
                <a:pPr algn="ctr" defTabSz="914400" hangingPunct="0"/>
                <a:r>
                  <a:rPr sz="2215" kern="0" dirty="0"/>
                  <a:t>House of Representatives</a:t>
                </a:r>
              </a:p>
            </p:txBody>
          </p:sp>
        </p:grpSp>
      </p:grpSp>
      <p:sp>
        <p:nvSpPr>
          <p:cNvPr id="22" name="Shape 224"/>
          <p:cNvSpPr txBox="1">
            <a:spLocks/>
          </p:cNvSpPr>
          <p:nvPr/>
        </p:nvSpPr>
        <p:spPr>
          <a:xfrm>
            <a:off x="3247064" y="3413484"/>
            <a:ext cx="2833970" cy="10758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fontScale="90000" lnSpcReduction="20000"/>
          </a:bodyPr>
          <a:lstStyle>
            <a:lvl1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1pPr>
            <a:lvl2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2pPr>
            <a:lvl3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3pPr>
            <a:lvl4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4pPr>
            <a:lvl5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5pPr>
            <a:lvl6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6pPr>
            <a:lvl7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7pPr>
            <a:lvl8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8pPr>
            <a:lvl9pPr marL="0" marR="0" indent="0" algn="ctr" defTabSz="844083" rtl="0" latinLnBrk="0">
              <a:lnSpc>
                <a:spcPct val="100000"/>
              </a:lnSpc>
              <a:spcBef>
                <a:spcPts val="0"/>
              </a:spcBef>
              <a:spcAft>
                <a:spcPts val="0"/>
              </a:spcAft>
              <a:buClrTx/>
              <a:buSzTx/>
              <a:buFontTx/>
              <a:buNone/>
              <a:tabLst/>
              <a:defRPr sz="4431" b="0" i="0" u="none" strike="noStrike" cap="none" spc="0" baseline="0">
                <a:ln>
                  <a:noFill/>
                </a:ln>
                <a:solidFill>
                  <a:srgbClr val="FFFFFF"/>
                </a:solidFill>
                <a:uFillTx/>
                <a:latin typeface="+mn-lt"/>
                <a:ea typeface="+mn-ea"/>
                <a:cs typeface="+mn-cs"/>
                <a:sym typeface="Times New Roman"/>
              </a:defRPr>
            </a:lvl9pPr>
          </a:lstStyle>
          <a:p>
            <a:r>
              <a:rPr lang="en-US" kern="0" dirty="0" smtClean="0"/>
              <a:t>The President</a:t>
            </a:r>
            <a:endParaRPr lang="en-US" kern="0" dirty="0"/>
          </a:p>
        </p:txBody>
      </p:sp>
      <p:sp>
        <p:nvSpPr>
          <p:cNvPr id="23" name="Shape 226"/>
          <p:cNvSpPr/>
          <p:nvPr/>
        </p:nvSpPr>
        <p:spPr>
          <a:xfrm>
            <a:off x="6051886" y="3293591"/>
            <a:ext cx="3143253" cy="1448933"/>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dirty="0"/>
              <a:t>Supreme Court</a:t>
            </a:r>
          </a:p>
        </p:txBody>
      </p:sp>
    </p:spTree>
    <p:extLst>
      <p:ext uri="{BB962C8B-B14F-4D97-AF65-F5344CB8AC3E}">
        <p14:creationId xmlns:p14="http://schemas.microsoft.com/office/powerpoint/2010/main" val="582499073"/>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0" end="0"/>
                                            </p:txEl>
                                          </p:spTgt>
                                        </p:tgtEl>
                                        <p:attrNameLst>
                                          <p:attrName>style.visibility</p:attrName>
                                        </p:attrNameLst>
                                      </p:cBhvr>
                                      <p:to>
                                        <p:strVal val="visible"/>
                                      </p:to>
                                    </p:set>
                                    <p:animEffect transition="in" filter="fade">
                                      <p:cBhvr>
                                        <p:cTn id="27" dur="500"/>
                                        <p:tgtEl>
                                          <p:spTgt spid="2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165D"/>
        </a:solidFill>
        <a:effectLst/>
      </p:bgPr>
    </p:bg>
    <p:spTree>
      <p:nvGrpSpPr>
        <p:cNvPr id="1" name=""/>
        <p:cNvGrpSpPr/>
        <p:nvPr/>
      </p:nvGrpSpPr>
      <p:grpSpPr>
        <a:xfrm>
          <a:off x="0" y="0"/>
          <a:ext cx="0" cy="0"/>
          <a:chOff x="0" y="0"/>
          <a:chExt cx="0" cy="0"/>
        </a:xfrm>
      </p:grpSpPr>
      <p:sp>
        <p:nvSpPr>
          <p:cNvPr id="224" name="Shape 224"/>
          <p:cNvSpPr>
            <a:spLocks noGrp="1"/>
          </p:cNvSpPr>
          <p:nvPr>
            <p:ph type="title"/>
          </p:nvPr>
        </p:nvSpPr>
        <p:spPr>
          <a:xfrm>
            <a:off x="3212966" y="1537343"/>
            <a:ext cx="2525897" cy="1145471"/>
          </a:xfrm>
          <a:prstGeom prst="rect">
            <a:avLst/>
          </a:prstGeom>
        </p:spPr>
        <p:txBody>
          <a:bodyPr>
            <a:normAutofit fontScale="90000"/>
          </a:bodyPr>
          <a:lstStyle/>
          <a:p>
            <a:r>
              <a:rPr dirty="0" smtClean="0"/>
              <a:t>The President</a:t>
            </a:r>
            <a:endParaRPr dirty="0"/>
          </a:p>
        </p:txBody>
      </p:sp>
      <p:sp>
        <p:nvSpPr>
          <p:cNvPr id="226" name="Shape 226"/>
          <p:cNvSpPr/>
          <p:nvPr/>
        </p:nvSpPr>
        <p:spPr>
          <a:xfrm>
            <a:off x="5980580" y="1579335"/>
            <a:ext cx="2580801" cy="1448933"/>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dirty="0"/>
              <a:t>Supreme Court</a:t>
            </a:r>
          </a:p>
        </p:txBody>
      </p:sp>
      <p:grpSp>
        <p:nvGrpSpPr>
          <p:cNvPr id="229" name="Group 229"/>
          <p:cNvGrpSpPr/>
          <p:nvPr/>
        </p:nvGrpSpPr>
        <p:grpSpPr>
          <a:xfrm>
            <a:off x="3082419" y="1230951"/>
            <a:ext cx="2822523" cy="2969015"/>
            <a:chOff x="0" y="0"/>
            <a:chExt cx="3352808" cy="1295404"/>
          </a:xfrm>
        </p:grpSpPr>
        <p:sp>
          <p:nvSpPr>
            <p:cNvPr id="227" name="Shape 227"/>
            <p:cNvSpPr/>
            <p:nvPr/>
          </p:nvSpPr>
          <p:spPr>
            <a:xfrm flipH="1">
              <a:off x="-1"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sp>
          <p:nvSpPr>
            <p:cNvPr id="228" name="Shape 228"/>
            <p:cNvSpPr/>
            <p:nvPr/>
          </p:nvSpPr>
          <p:spPr>
            <a:xfrm>
              <a:off x="3352804" y="0"/>
              <a:ext cx="4" cy="1295405"/>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grpSp>
      <p:grpSp>
        <p:nvGrpSpPr>
          <p:cNvPr id="232" name="Group 232"/>
          <p:cNvGrpSpPr/>
          <p:nvPr/>
        </p:nvGrpSpPr>
        <p:grpSpPr>
          <a:xfrm>
            <a:off x="971546" y="4413734"/>
            <a:ext cx="7258058" cy="1515915"/>
            <a:chOff x="-2" y="-1"/>
            <a:chExt cx="9677408" cy="1642239"/>
          </a:xfrm>
        </p:grpSpPr>
        <p:sp>
          <p:nvSpPr>
            <p:cNvPr id="230" name="Shape 230"/>
            <p:cNvSpPr/>
            <p:nvPr/>
          </p:nvSpPr>
          <p:spPr>
            <a:xfrm>
              <a:off x="-2" y="-1"/>
              <a:ext cx="9677408" cy="3"/>
            </a:xfrm>
            <a:prstGeom prst="line">
              <a:avLst/>
            </a:prstGeom>
            <a:noFill/>
            <a:ln w="76200" cap="flat">
              <a:solidFill>
                <a:srgbClr val="FFFFFF"/>
              </a:solidFill>
              <a:prstDash val="solid"/>
              <a:round/>
            </a:ln>
            <a:effectLst/>
          </p:spPr>
          <p:txBody>
            <a:bodyPr wrap="square" lIns="42201" tIns="42201" rIns="42201" bIns="42201" numCol="1" anchor="t">
              <a:noAutofit/>
            </a:bodyPr>
            <a:lstStyle/>
            <a:p>
              <a:pPr defTabSz="914400" hangingPunct="0"/>
              <a:endParaRPr sz="2215" kern="0">
                <a:solidFill>
                  <a:srgbClr val="000000"/>
                </a:solidFill>
                <a:latin typeface="Helvetica"/>
                <a:cs typeface="Helvetica"/>
                <a:sym typeface="Helvetica"/>
              </a:endParaRPr>
            </a:p>
          </p:txBody>
        </p:sp>
        <p:sp>
          <p:nvSpPr>
            <p:cNvPr id="231" name="Shape 231"/>
            <p:cNvSpPr/>
            <p:nvPr/>
          </p:nvSpPr>
          <p:spPr>
            <a:xfrm>
              <a:off x="2799228" y="811236"/>
              <a:ext cx="3778630" cy="8310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a:t>The States</a:t>
              </a:r>
            </a:p>
          </p:txBody>
        </p:sp>
      </p:grpSp>
      <p:sp>
        <p:nvSpPr>
          <p:cNvPr id="233" name="Shape 233"/>
          <p:cNvSpPr/>
          <p:nvPr/>
        </p:nvSpPr>
        <p:spPr>
          <a:xfrm>
            <a:off x="1978357" y="354722"/>
            <a:ext cx="5377018" cy="767080"/>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sz="4431" kern="0" dirty="0" smtClean="0"/>
              <a:t>Separation of Powers</a:t>
            </a:r>
            <a:endParaRPr sz="4431" kern="0" dirty="0"/>
          </a:p>
        </p:txBody>
      </p:sp>
      <p:grpSp>
        <p:nvGrpSpPr>
          <p:cNvPr id="4" name="Group 3"/>
          <p:cNvGrpSpPr/>
          <p:nvPr/>
        </p:nvGrpSpPr>
        <p:grpSpPr>
          <a:xfrm>
            <a:off x="6733" y="1509577"/>
            <a:ext cx="3026478" cy="2476622"/>
            <a:chOff x="6733" y="1509577"/>
            <a:chExt cx="3026478" cy="2476622"/>
          </a:xfrm>
        </p:grpSpPr>
        <p:sp>
          <p:nvSpPr>
            <p:cNvPr id="225" name="Shape 225"/>
            <p:cNvSpPr/>
            <p:nvPr/>
          </p:nvSpPr>
          <p:spPr>
            <a:xfrm>
              <a:off x="6733" y="1509577"/>
              <a:ext cx="2833972" cy="767080"/>
            </a:xfrm>
            <a:prstGeom prst="rect">
              <a:avLst/>
            </a:prstGeom>
            <a:ln w="12700">
              <a:miter lim="400000"/>
            </a:ln>
            <a:extLst>
              <a:ext uri="{C572A759-6A51-4108-AA02-DFA0A04FC94B}">
                <ma14:wrappingTextBoxFlag xmlns="" xmlns:ma14="http://schemas.microsoft.com/office/mac/drawingml/2011/main" val="1"/>
              </a:ext>
            </a:extLst>
          </p:spPr>
          <p:txBody>
            <a:bodyPr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sz="4431" kern="0" dirty="0"/>
                <a:t>Congress</a:t>
              </a:r>
            </a:p>
          </p:txBody>
        </p:sp>
        <p:grpSp>
          <p:nvGrpSpPr>
            <p:cNvPr id="2" name="Group 1"/>
            <p:cNvGrpSpPr/>
            <p:nvPr/>
          </p:nvGrpSpPr>
          <p:grpSpPr>
            <a:xfrm>
              <a:off x="26131" y="2382290"/>
              <a:ext cx="3007080" cy="1603909"/>
              <a:chOff x="3234133" y="2556666"/>
              <a:chExt cx="3007080" cy="1603909"/>
            </a:xfrm>
          </p:grpSpPr>
          <p:sp>
            <p:nvSpPr>
              <p:cNvPr id="234" name="Shape 234"/>
              <p:cNvSpPr/>
              <p:nvPr/>
            </p:nvSpPr>
            <p:spPr>
              <a:xfrm>
                <a:off x="4970370" y="2585375"/>
                <a:ext cx="388287" cy="874454"/>
              </a:xfrm>
              <a:prstGeom prst="line">
                <a:avLst/>
              </a:prstGeom>
              <a:ln w="57150">
                <a:solidFill>
                  <a:srgbClr val="FFFFFF"/>
                </a:solidFill>
                <a:tailEnd type="triangle"/>
              </a:ln>
            </p:spPr>
            <p:txBody>
              <a:bodyPr lIns="42201" tIns="42201" rIns="42201" bIns="42201"/>
              <a:lstStyle/>
              <a:p>
                <a:pPr defTabSz="914400" hangingPunct="0"/>
                <a:endParaRPr sz="2215" kern="0">
                  <a:solidFill>
                    <a:srgbClr val="000000"/>
                  </a:solidFill>
                  <a:latin typeface="Helvetica"/>
                  <a:cs typeface="Helvetica"/>
                  <a:sym typeface="Helvetica"/>
                </a:endParaRPr>
              </a:p>
            </p:txBody>
          </p:sp>
          <p:sp>
            <p:nvSpPr>
              <p:cNvPr id="235" name="Shape 235"/>
              <p:cNvSpPr/>
              <p:nvPr/>
            </p:nvSpPr>
            <p:spPr>
              <a:xfrm flipH="1">
                <a:off x="3656658" y="2556666"/>
                <a:ext cx="568872" cy="903163"/>
              </a:xfrm>
              <a:prstGeom prst="line">
                <a:avLst/>
              </a:prstGeom>
              <a:ln w="57150">
                <a:solidFill>
                  <a:srgbClr val="FFFFFF"/>
                </a:solidFill>
                <a:tailEnd type="triangle"/>
              </a:ln>
            </p:spPr>
            <p:txBody>
              <a:bodyPr lIns="42201" tIns="42201" rIns="42201" bIns="42201"/>
              <a:lstStyle/>
              <a:p>
                <a:pPr defTabSz="914400" hangingPunct="0"/>
                <a:endParaRPr sz="2215" kern="0">
                  <a:solidFill>
                    <a:srgbClr val="000000"/>
                  </a:solidFill>
                  <a:latin typeface="Helvetica"/>
                  <a:cs typeface="Helvetica"/>
                  <a:sym typeface="Helvetica"/>
                </a:endParaRPr>
              </a:p>
            </p:txBody>
          </p:sp>
          <p:sp>
            <p:nvSpPr>
              <p:cNvPr id="236" name="Shape 236"/>
              <p:cNvSpPr/>
              <p:nvPr/>
            </p:nvSpPr>
            <p:spPr>
              <a:xfrm>
                <a:off x="3234133" y="3599870"/>
                <a:ext cx="845050" cy="426089"/>
              </a:xfrm>
              <a:prstGeom prst="rect">
                <a:avLst/>
              </a:prstGeom>
              <a:ln w="12700">
                <a:miter lim="400000"/>
              </a:ln>
              <a:extLst>
                <a:ext uri="{C572A759-6A51-4108-AA02-DFA0A04FC94B}">
                  <ma14:wrappingTextBoxFlag xmlns="" xmlns:ma14="http://schemas.microsoft.com/office/mac/drawingml/2011/main" val="1"/>
                </a:ext>
              </a:extLst>
            </p:spPr>
            <p:txBody>
              <a:bodyPr wrap="none" lIns="42201" tIns="42201" rIns="42201" bIns="42201">
                <a:spAutoFit/>
              </a:bodyPr>
              <a:lstStyle>
                <a:lvl1pPr>
                  <a:defRPr>
                    <a:solidFill>
                      <a:srgbClr val="FFFFFF"/>
                    </a:solidFill>
                    <a:latin typeface="+mn-lt"/>
                    <a:ea typeface="+mn-ea"/>
                    <a:cs typeface="+mn-cs"/>
                    <a:sym typeface="Times New Roman"/>
                  </a:defRPr>
                </a:lvl1pPr>
              </a:lstStyle>
              <a:p>
                <a:pPr defTabSz="914400" hangingPunct="0"/>
                <a:r>
                  <a:rPr sz="2215" kern="0" dirty="0"/>
                  <a:t>Senate</a:t>
                </a:r>
              </a:p>
            </p:txBody>
          </p:sp>
          <p:sp>
            <p:nvSpPr>
              <p:cNvPr id="237" name="Shape 237"/>
              <p:cNvSpPr/>
              <p:nvPr/>
            </p:nvSpPr>
            <p:spPr>
              <a:xfrm>
                <a:off x="4235711" y="3393624"/>
                <a:ext cx="2005502" cy="766951"/>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spAutoFit/>
              </a:bodyPr>
              <a:lstStyle>
                <a:lvl1pPr>
                  <a:defRPr>
                    <a:solidFill>
                      <a:srgbClr val="FFFFFF"/>
                    </a:solidFill>
                    <a:latin typeface="+mn-lt"/>
                    <a:ea typeface="+mn-ea"/>
                    <a:cs typeface="+mn-cs"/>
                    <a:sym typeface="Times New Roman"/>
                  </a:defRPr>
                </a:lvl1pPr>
              </a:lstStyle>
              <a:p>
                <a:pPr algn="ctr" defTabSz="914400" hangingPunct="0"/>
                <a:r>
                  <a:rPr sz="2215" kern="0" dirty="0"/>
                  <a:t>House of Representatives</a:t>
                </a:r>
              </a:p>
            </p:txBody>
          </p:sp>
        </p:grpSp>
      </p:grpSp>
      <p:sp>
        <p:nvSpPr>
          <p:cNvPr id="18" name="Shape 233"/>
          <p:cNvSpPr/>
          <p:nvPr/>
        </p:nvSpPr>
        <p:spPr>
          <a:xfrm>
            <a:off x="3033211" y="3978002"/>
            <a:ext cx="3098765" cy="823890"/>
          </a:xfrm>
          <a:prstGeom prst="rect">
            <a:avLst/>
          </a:prstGeom>
          <a:ln w="12700">
            <a:miter lim="400000"/>
          </a:ln>
          <a:extLst>
            <a:ext uri="{C572A759-6A51-4108-AA02-DFA0A04FC94B}">
              <ma14:wrappingTextBoxFlag xmlns="" xmlns:ma14="http://schemas.microsoft.com/office/mac/drawingml/2011/main" val="1"/>
            </a:ext>
          </a:extLst>
        </p:spPr>
        <p:txBody>
          <a:bodyPr wrap="square" lIns="42201" tIns="42201" rIns="42201" bIns="42201" anchor="ctr">
            <a:spAutoFit/>
          </a:bodyPr>
          <a:lstStyle>
            <a:lvl1pPr algn="ctr">
              <a:defRPr sz="4800">
                <a:solidFill>
                  <a:srgbClr val="FFFFFF"/>
                </a:solidFill>
                <a:latin typeface="+mn-lt"/>
                <a:ea typeface="+mn-ea"/>
                <a:cs typeface="+mn-cs"/>
                <a:sym typeface="Times New Roman"/>
              </a:defRPr>
            </a:lvl1pPr>
          </a:lstStyle>
          <a:p>
            <a:pPr defTabSz="914400" hangingPunct="0"/>
            <a:r>
              <a:rPr lang="en-US" b="1" kern="0" dirty="0" smtClean="0">
                <a:ln>
                  <a:solidFill>
                    <a:srgbClr val="FFFFFF"/>
                  </a:solidFill>
                </a:ln>
                <a:solidFill>
                  <a:srgbClr val="FF0000"/>
                </a:solidFill>
              </a:rPr>
              <a:t>Federalism</a:t>
            </a:r>
            <a:endParaRPr b="1" kern="0" dirty="0">
              <a:ln>
                <a:solidFill>
                  <a:srgbClr val="FFFFFF"/>
                </a:solidFill>
              </a:ln>
              <a:solidFill>
                <a:srgbClr val="FF0000"/>
              </a:solidFill>
            </a:endParaRPr>
          </a:p>
        </p:txBody>
      </p:sp>
    </p:spTree>
    <p:extLst>
      <p:ext uri="{BB962C8B-B14F-4D97-AF65-F5344CB8AC3E}">
        <p14:creationId xmlns:p14="http://schemas.microsoft.com/office/powerpoint/2010/main" val="2083718364"/>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5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dissolve">
                                      <p:cBhvr>
                                        <p:cTn id="17" dur="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advAuto="0"/>
      <p:bldP spid="233"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48" y="422910"/>
            <a:ext cx="5212080" cy="685800"/>
          </a:xfrm>
        </p:spPr>
        <p:txBody>
          <a:bodyPr/>
          <a:lstStyle/>
          <a:p>
            <a:r>
              <a:rPr lang="en-US" dirty="0" smtClean="0"/>
              <a:t>Government Types</a:t>
            </a:r>
            <a:endParaRPr lang="en-US" dirty="0"/>
          </a:p>
        </p:txBody>
      </p:sp>
      <p:sp>
        <p:nvSpPr>
          <p:cNvPr id="4" name="Content Placeholder 3"/>
          <p:cNvSpPr>
            <a:spLocks noGrp="1"/>
          </p:cNvSpPr>
          <p:nvPr>
            <p:ph idx="1"/>
          </p:nvPr>
        </p:nvSpPr>
        <p:spPr/>
        <p:txBody>
          <a:bodyPr/>
          <a:lstStyle/>
          <a:p>
            <a:r>
              <a:rPr lang="en-US" dirty="0" smtClean="0"/>
              <a:t>What is a government ruled by 1 person?</a:t>
            </a:r>
          </a:p>
          <a:p>
            <a:r>
              <a:rPr lang="en-US" dirty="0" smtClean="0"/>
              <a:t>What is a government ruled by a few people?</a:t>
            </a:r>
          </a:p>
          <a:p>
            <a:r>
              <a:rPr lang="en-US" dirty="0" smtClean="0"/>
              <a:t>What is a government ruled by the people?</a:t>
            </a:r>
            <a:endParaRPr lang="en-US" dirty="0"/>
          </a:p>
        </p:txBody>
      </p:sp>
    </p:spTree>
    <p:extLst>
      <p:ext uri="{BB962C8B-B14F-4D97-AF65-F5344CB8AC3E}">
        <p14:creationId xmlns:p14="http://schemas.microsoft.com/office/powerpoint/2010/main" val="2466000916"/>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Powers</a:t>
            </a:r>
            <a:endParaRPr lang="en-US" dirty="0"/>
          </a:p>
        </p:txBody>
      </p:sp>
      <p:pic>
        <p:nvPicPr>
          <p:cNvPr id="4" name="Picture 4" descr="http://w4.nkcsd.k12.mo.us/~kcofer/k2_branc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171700"/>
            <a:ext cx="664233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sconsulate.org.hk/pas/kids/images/branches.jp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00250"/>
            <a:ext cx="6858000" cy="389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96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080808"/>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1650" y="1143000"/>
            <a:ext cx="5543550" cy="457200"/>
          </a:xfrm>
        </p:spPr>
        <p:txBody>
          <a:bodyPr/>
          <a:lstStyle/>
          <a:p>
            <a:pPr eaLnBrk="1" hangingPunct="1"/>
            <a:r>
              <a:rPr lang="en-US" smtClean="0"/>
              <a:t>Major Constitutional Principles</a:t>
            </a:r>
          </a:p>
        </p:txBody>
      </p:sp>
      <p:sp>
        <p:nvSpPr>
          <p:cNvPr id="8195" name="Rectangle 3"/>
          <p:cNvSpPr>
            <a:spLocks noGrp="1" noChangeArrowheads="1"/>
          </p:cNvSpPr>
          <p:nvPr>
            <p:ph type="body" idx="1"/>
          </p:nvPr>
        </p:nvSpPr>
        <p:spPr>
          <a:xfrm>
            <a:off x="1600200" y="1943100"/>
            <a:ext cx="5829300" cy="3600450"/>
          </a:xfrm>
        </p:spPr>
        <p:txBody>
          <a:bodyPr/>
          <a:lstStyle/>
          <a:p>
            <a:pPr eaLnBrk="1" hangingPunct="1">
              <a:lnSpc>
                <a:spcPct val="90000"/>
              </a:lnSpc>
            </a:pPr>
            <a:r>
              <a:rPr lang="en-US" dirty="0" smtClean="0"/>
              <a:t>Popular Sovereignty</a:t>
            </a:r>
          </a:p>
          <a:p>
            <a:pPr eaLnBrk="1" hangingPunct="1">
              <a:lnSpc>
                <a:spcPct val="90000"/>
              </a:lnSpc>
            </a:pPr>
            <a:endParaRPr lang="en-US" dirty="0" smtClean="0"/>
          </a:p>
          <a:p>
            <a:pPr eaLnBrk="1" hangingPunct="1">
              <a:lnSpc>
                <a:spcPct val="90000"/>
              </a:lnSpc>
            </a:pPr>
            <a:r>
              <a:rPr lang="en-US" dirty="0" smtClean="0"/>
              <a:t>Federalism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10" y="874114"/>
            <a:ext cx="5934231" cy="506882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879735"/>
            <a:ext cx="6743700" cy="5006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879737"/>
            <a:ext cx="6764312" cy="5073233"/>
          </a:xfrm>
          <a:prstGeom prst="rect">
            <a:avLst/>
          </a:prstGeom>
        </p:spPr>
      </p:pic>
    </p:spTree>
    <p:extLst>
      <p:ext uri="{BB962C8B-B14F-4D97-AF65-F5344CB8AC3E}">
        <p14:creationId xmlns:p14="http://schemas.microsoft.com/office/powerpoint/2010/main" val="4186066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pic>
        <p:nvPicPr>
          <p:cNvPr id="1026" name="Picture 2" descr="http://huntzkai000.weebly.com/uploads/3/0/6/3/30630779/9634936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418" y="1836073"/>
            <a:ext cx="5359168" cy="396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3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Lincoln Memorial, Washington DC 1280x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3"/>
            <a:ext cx="6858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ourgoverningprinciples.files.wordpress.com/2010/02/usas-seperation-of-powers.jp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914400"/>
            <a:ext cx="5543550" cy="50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8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6" descr="http://www.kminot.com/art/charts/branches.jpg">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138741"/>
            <a:ext cx="6109839" cy="451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3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&amp; Bias</a:t>
            </a:r>
            <a:endParaRPr lang="en-US" dirty="0"/>
          </a:p>
        </p:txBody>
      </p:sp>
      <p:sp>
        <p:nvSpPr>
          <p:cNvPr id="3" name="Content Placeholder 2"/>
          <p:cNvSpPr>
            <a:spLocks noGrp="1"/>
          </p:cNvSpPr>
          <p:nvPr>
            <p:ph idx="1"/>
          </p:nvPr>
        </p:nvSpPr>
        <p:spPr/>
        <p:txBody>
          <a:bodyPr/>
          <a:lstStyle/>
          <a:p>
            <a:r>
              <a:rPr lang="en-US" dirty="0" smtClean="0"/>
              <a:t>How can you tell whether something is credible or biased? </a:t>
            </a:r>
          </a:p>
          <a:p>
            <a:r>
              <a:rPr lang="en-US" dirty="0" smtClean="0"/>
              <a:t>What is “real news” and what is “fake news”?</a:t>
            </a:r>
            <a:endParaRPr lang="en-US" dirty="0"/>
          </a:p>
        </p:txBody>
      </p:sp>
    </p:spTree>
    <p:extLst>
      <p:ext uri="{BB962C8B-B14F-4D97-AF65-F5344CB8AC3E}">
        <p14:creationId xmlns:p14="http://schemas.microsoft.com/office/powerpoint/2010/main" val="464912177"/>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488050" y="1139060"/>
            <a:ext cx="8039199" cy="3450800"/>
          </a:xfrm>
          <a:prstGeom prst="rect">
            <a:avLst/>
          </a:prstGeom>
        </p:spPr>
        <p:txBody>
          <a:bodyPr/>
          <a:lstStyle/>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Which source would provide the most credible information about the daily life of factory workers during the 1880s?</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A. a collection of letters written by a farmer		</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B. a journal written by an employee at a factory	</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C. a novel written to encourage factory regulation	</a:t>
            </a:r>
          </a:p>
          <a:p>
            <a:pPr algn="l" defTabSz="321457">
              <a:defRPr sz="3000">
                <a:uFill>
                  <a:solidFill>
                    <a:srgbClr val="000000"/>
                  </a:solidFill>
                </a:uFill>
                <a:latin typeface="Calibri"/>
                <a:ea typeface="Calibri"/>
                <a:cs typeface="Calibri"/>
                <a:sym typeface="Calibri"/>
              </a:defRPr>
            </a:pPr>
            <a:r>
              <a:rPr dirty="0">
                <a:latin typeface="Times New Roman"/>
                <a:ea typeface="Times New Roman"/>
                <a:cs typeface="Times New Roman"/>
                <a:sym typeface="Times New Roman"/>
              </a:rPr>
              <a:t>D. a pamphlet written by a group opposing unions</a:t>
            </a:r>
          </a:p>
        </p:txBody>
      </p:sp>
    </p:spTree>
    <p:extLst>
      <p:ext uri="{BB962C8B-B14F-4D97-AF65-F5344CB8AC3E}">
        <p14:creationId xmlns:p14="http://schemas.microsoft.com/office/powerpoint/2010/main" val="65199237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3" name="Content Placeholder 2"/>
          <p:cNvSpPr>
            <a:spLocks noGrp="1"/>
          </p:cNvSpPr>
          <p:nvPr>
            <p:ph idx="1"/>
          </p:nvPr>
        </p:nvSpPr>
        <p:spPr/>
        <p:txBody>
          <a:bodyPr/>
          <a:lstStyle/>
          <a:p>
            <a:r>
              <a:rPr lang="en-US" dirty="0" smtClean="0"/>
              <a:t>Article 1</a:t>
            </a:r>
            <a:endParaRPr lang="en-US" dirty="0"/>
          </a:p>
          <a:p>
            <a:r>
              <a:rPr lang="en-US" dirty="0" smtClean="0"/>
              <a:t>What is it?</a:t>
            </a:r>
          </a:p>
          <a:p>
            <a:pPr lvl="1"/>
            <a:r>
              <a:rPr lang="en-US" dirty="0" smtClean="0"/>
              <a:t>U.S. Congress</a:t>
            </a:r>
          </a:p>
          <a:p>
            <a:pPr lvl="1"/>
            <a:r>
              <a:rPr lang="en-US" dirty="0" smtClean="0"/>
              <a:t>U.S. Senate &amp; House of Representatives</a:t>
            </a:r>
          </a:p>
        </p:txBody>
      </p:sp>
    </p:spTree>
    <p:extLst>
      <p:ext uri="{BB962C8B-B14F-4D97-AF65-F5344CB8AC3E}">
        <p14:creationId xmlns:p14="http://schemas.microsoft.com/office/powerpoint/2010/main" val="30262436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3" name="Content Placeholder 2"/>
          <p:cNvSpPr>
            <a:spLocks noGrp="1"/>
          </p:cNvSpPr>
          <p:nvPr>
            <p:ph idx="1"/>
          </p:nvPr>
        </p:nvSpPr>
        <p:spPr/>
        <p:txBody>
          <a:bodyPr/>
          <a:lstStyle/>
          <a:p>
            <a:r>
              <a:rPr lang="en-US" dirty="0" smtClean="0"/>
              <a:t>What are its powers?</a:t>
            </a:r>
          </a:p>
          <a:p>
            <a:pPr lvl="1"/>
            <a:r>
              <a:rPr lang="en-US" dirty="0" smtClean="0"/>
              <a:t>Declare war</a:t>
            </a:r>
          </a:p>
          <a:p>
            <a:pPr lvl="1"/>
            <a:r>
              <a:rPr lang="en-US" dirty="0" smtClean="0"/>
              <a:t>Approve the budget</a:t>
            </a:r>
          </a:p>
          <a:p>
            <a:pPr lvl="1"/>
            <a:r>
              <a:rPr lang="en-US" dirty="0" smtClean="0"/>
              <a:t>Approve treaties</a:t>
            </a:r>
          </a:p>
          <a:p>
            <a:pPr lvl="1"/>
            <a:r>
              <a:rPr lang="en-US" dirty="0" smtClean="0"/>
              <a:t>Approve all appointments</a:t>
            </a:r>
          </a:p>
          <a:p>
            <a:r>
              <a:rPr lang="en-US" dirty="0" smtClean="0"/>
              <a:t>Impeach the president</a:t>
            </a:r>
          </a:p>
        </p:txBody>
      </p:sp>
    </p:spTree>
    <p:extLst>
      <p:ext uri="{BB962C8B-B14F-4D97-AF65-F5344CB8AC3E}">
        <p14:creationId xmlns:p14="http://schemas.microsoft.com/office/powerpoint/2010/main" val="26475832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Legislative Branch</a:t>
            </a:r>
            <a:endParaRPr lang="en-US" dirty="0"/>
          </a:p>
        </p:txBody>
      </p:sp>
      <p:sp>
        <p:nvSpPr>
          <p:cNvPr id="3" name="Content Placeholder 2"/>
          <p:cNvSpPr>
            <a:spLocks noGrp="1"/>
          </p:cNvSpPr>
          <p:nvPr>
            <p:ph idx="1"/>
          </p:nvPr>
        </p:nvSpPr>
        <p:spPr/>
        <p:txBody>
          <a:bodyPr/>
          <a:lstStyle/>
          <a:p>
            <a:r>
              <a:rPr lang="en-US" dirty="0" smtClean="0"/>
              <a:t>What are the checks on its powers?</a:t>
            </a:r>
          </a:p>
          <a:p>
            <a:pPr lvl="1"/>
            <a:r>
              <a:rPr lang="en-US" dirty="0" smtClean="0"/>
              <a:t>Voted out of office</a:t>
            </a:r>
          </a:p>
          <a:p>
            <a:pPr lvl="1"/>
            <a:r>
              <a:rPr lang="en-US" dirty="0" smtClean="0"/>
              <a:t>Vetoed</a:t>
            </a:r>
          </a:p>
          <a:p>
            <a:pPr lvl="1"/>
            <a:r>
              <a:rPr lang="en-US" dirty="0" smtClean="0"/>
              <a:t>Ruled unconstitutional by the Supreme Court</a:t>
            </a:r>
          </a:p>
        </p:txBody>
      </p:sp>
    </p:spTree>
    <p:extLst>
      <p:ext uri="{BB962C8B-B14F-4D97-AF65-F5344CB8AC3E}">
        <p14:creationId xmlns:p14="http://schemas.microsoft.com/office/powerpoint/2010/main" val="40443076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48" y="422910"/>
            <a:ext cx="5212080" cy="685800"/>
          </a:xfrm>
        </p:spPr>
        <p:txBody>
          <a:bodyPr/>
          <a:lstStyle/>
          <a:p>
            <a:r>
              <a:rPr lang="en-US" dirty="0" smtClean="0"/>
              <a:t>Government Types</a:t>
            </a:r>
            <a:endParaRPr lang="en-US" dirty="0"/>
          </a:p>
        </p:txBody>
      </p:sp>
      <p:sp>
        <p:nvSpPr>
          <p:cNvPr id="4" name="Content Placeholder 3"/>
          <p:cNvSpPr>
            <a:spLocks noGrp="1"/>
          </p:cNvSpPr>
          <p:nvPr>
            <p:ph idx="1"/>
          </p:nvPr>
        </p:nvSpPr>
        <p:spPr/>
        <p:txBody>
          <a:bodyPr/>
          <a:lstStyle/>
          <a:p>
            <a:r>
              <a:rPr lang="en-US" dirty="0" smtClean="0"/>
              <a:t>1 person in power is an autocracy</a:t>
            </a:r>
          </a:p>
          <a:p>
            <a:r>
              <a:rPr lang="en-US" dirty="0" smtClean="0"/>
              <a:t>A few people in charge is an oligarchy</a:t>
            </a:r>
          </a:p>
          <a:p>
            <a:r>
              <a:rPr lang="en-US" dirty="0" smtClean="0"/>
              <a:t>All the people hold power is a democracy</a:t>
            </a:r>
          </a:p>
        </p:txBody>
      </p:sp>
    </p:spTree>
    <p:extLst>
      <p:ext uri="{BB962C8B-B14F-4D97-AF65-F5344CB8AC3E}">
        <p14:creationId xmlns:p14="http://schemas.microsoft.com/office/powerpoint/2010/main" val="955747827"/>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Content Placeholder 2"/>
          <p:cNvSpPr>
            <a:spLocks noGrp="1"/>
          </p:cNvSpPr>
          <p:nvPr>
            <p:ph idx="1"/>
          </p:nvPr>
        </p:nvSpPr>
        <p:spPr/>
        <p:txBody>
          <a:bodyPr/>
          <a:lstStyle/>
          <a:p>
            <a:r>
              <a:rPr lang="en-US" dirty="0" smtClean="0"/>
              <a:t>Article 2</a:t>
            </a:r>
            <a:endParaRPr lang="en-US" dirty="0"/>
          </a:p>
          <a:p>
            <a:r>
              <a:rPr lang="en-US" dirty="0" smtClean="0"/>
              <a:t>What is it?</a:t>
            </a:r>
          </a:p>
          <a:p>
            <a:pPr lvl="1"/>
            <a:r>
              <a:rPr lang="en-US" dirty="0" smtClean="0"/>
              <a:t>The President</a:t>
            </a:r>
          </a:p>
          <a:p>
            <a:pPr lvl="1"/>
            <a:r>
              <a:rPr lang="en-US" dirty="0" smtClean="0"/>
              <a:t>The Executive Departments &amp; Offices</a:t>
            </a:r>
          </a:p>
        </p:txBody>
      </p:sp>
    </p:spTree>
    <p:extLst>
      <p:ext uri="{BB962C8B-B14F-4D97-AF65-F5344CB8AC3E}">
        <p14:creationId xmlns:p14="http://schemas.microsoft.com/office/powerpoint/2010/main" val="17428700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Content Placeholder 2"/>
          <p:cNvSpPr>
            <a:spLocks noGrp="1"/>
          </p:cNvSpPr>
          <p:nvPr>
            <p:ph idx="1"/>
          </p:nvPr>
        </p:nvSpPr>
        <p:spPr/>
        <p:txBody>
          <a:bodyPr/>
          <a:lstStyle/>
          <a:p>
            <a:r>
              <a:rPr lang="en-US" dirty="0" smtClean="0"/>
              <a:t>What are its powers?</a:t>
            </a:r>
          </a:p>
          <a:p>
            <a:pPr lvl="1"/>
            <a:r>
              <a:rPr lang="en-US" dirty="0" smtClean="0"/>
              <a:t>Appoint Supreme Court justices</a:t>
            </a:r>
          </a:p>
          <a:p>
            <a:pPr lvl="1"/>
            <a:r>
              <a:rPr lang="en-US" dirty="0" smtClean="0"/>
              <a:t>Commander-in-chief</a:t>
            </a:r>
          </a:p>
          <a:p>
            <a:pPr lvl="1"/>
            <a:r>
              <a:rPr lang="en-US" dirty="0" smtClean="0"/>
              <a:t>Appoint department heads</a:t>
            </a:r>
          </a:p>
          <a:p>
            <a:pPr lvl="1"/>
            <a:r>
              <a:rPr lang="en-US" dirty="0" smtClean="0"/>
              <a:t>Negotiate treaties</a:t>
            </a:r>
          </a:p>
          <a:p>
            <a:pPr lvl="1"/>
            <a:r>
              <a:rPr lang="en-US" dirty="0" smtClean="0"/>
              <a:t>Veto Congress</a:t>
            </a:r>
          </a:p>
          <a:p>
            <a:pPr lvl="1"/>
            <a:r>
              <a:rPr lang="en-US" dirty="0" smtClean="0"/>
              <a:t>Propose the budget</a:t>
            </a:r>
          </a:p>
        </p:txBody>
      </p:sp>
    </p:spTree>
    <p:extLst>
      <p:ext uri="{BB962C8B-B14F-4D97-AF65-F5344CB8AC3E}">
        <p14:creationId xmlns:p14="http://schemas.microsoft.com/office/powerpoint/2010/main" val="19722171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Content Placeholder 2"/>
          <p:cNvSpPr>
            <a:spLocks noGrp="1"/>
          </p:cNvSpPr>
          <p:nvPr>
            <p:ph idx="1"/>
          </p:nvPr>
        </p:nvSpPr>
        <p:spPr/>
        <p:txBody>
          <a:bodyPr/>
          <a:lstStyle/>
          <a:p>
            <a:r>
              <a:rPr lang="en-US" dirty="0" smtClean="0"/>
              <a:t>What are the checks on its powers?</a:t>
            </a:r>
          </a:p>
          <a:p>
            <a:pPr lvl="1"/>
            <a:r>
              <a:rPr lang="en-US" dirty="0" smtClean="0"/>
              <a:t>Vetoes can be overridden</a:t>
            </a:r>
          </a:p>
          <a:p>
            <a:pPr lvl="1"/>
            <a:r>
              <a:rPr lang="en-US" dirty="0" smtClean="0"/>
              <a:t>Can be impeached</a:t>
            </a:r>
          </a:p>
          <a:p>
            <a:pPr lvl="1"/>
            <a:r>
              <a:rPr lang="en-US" dirty="0" smtClean="0"/>
              <a:t>Can be voted out of office</a:t>
            </a:r>
          </a:p>
          <a:p>
            <a:pPr lvl="1"/>
            <a:r>
              <a:rPr lang="en-US" dirty="0" smtClean="0"/>
              <a:t>Can be overruled by the Supreme Court</a:t>
            </a:r>
            <a:endParaRPr lang="en-US" dirty="0" smtClean="0"/>
          </a:p>
        </p:txBody>
      </p:sp>
    </p:spTree>
    <p:extLst>
      <p:ext uri="{BB962C8B-B14F-4D97-AF65-F5344CB8AC3E}">
        <p14:creationId xmlns:p14="http://schemas.microsoft.com/office/powerpoint/2010/main" val="32224451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Judicial Branch</a:t>
            </a:r>
            <a:endParaRPr lang="en-US" dirty="0"/>
          </a:p>
        </p:txBody>
      </p:sp>
      <p:sp>
        <p:nvSpPr>
          <p:cNvPr id="3" name="Content Placeholder 2"/>
          <p:cNvSpPr>
            <a:spLocks noGrp="1"/>
          </p:cNvSpPr>
          <p:nvPr>
            <p:ph idx="1"/>
          </p:nvPr>
        </p:nvSpPr>
        <p:spPr/>
        <p:txBody>
          <a:bodyPr/>
          <a:lstStyle/>
          <a:p>
            <a:r>
              <a:rPr lang="en-US" dirty="0" smtClean="0"/>
              <a:t>Article 2</a:t>
            </a:r>
            <a:endParaRPr lang="en-US" dirty="0"/>
          </a:p>
          <a:p>
            <a:r>
              <a:rPr lang="en-US" dirty="0" smtClean="0"/>
              <a:t>The Supreme Court</a:t>
            </a:r>
            <a:endParaRPr lang="en-US" dirty="0" smtClean="0"/>
          </a:p>
        </p:txBody>
      </p:sp>
    </p:spTree>
    <p:extLst>
      <p:ext uri="{BB962C8B-B14F-4D97-AF65-F5344CB8AC3E}">
        <p14:creationId xmlns:p14="http://schemas.microsoft.com/office/powerpoint/2010/main" val="1489437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Judicial </a:t>
            </a:r>
            <a:r>
              <a:rPr lang="en-US" dirty="0" smtClean="0"/>
              <a:t>Branch</a:t>
            </a:r>
            <a:endParaRPr lang="en-US" dirty="0"/>
          </a:p>
        </p:txBody>
      </p:sp>
      <p:sp>
        <p:nvSpPr>
          <p:cNvPr id="3" name="Content Placeholder 2"/>
          <p:cNvSpPr>
            <a:spLocks noGrp="1"/>
          </p:cNvSpPr>
          <p:nvPr>
            <p:ph idx="1"/>
          </p:nvPr>
        </p:nvSpPr>
        <p:spPr/>
        <p:txBody>
          <a:bodyPr/>
          <a:lstStyle/>
          <a:p>
            <a:r>
              <a:rPr lang="en-US" dirty="0" smtClean="0"/>
              <a:t>What are its powers?</a:t>
            </a:r>
          </a:p>
          <a:p>
            <a:pPr lvl="1"/>
            <a:r>
              <a:rPr lang="en-US" dirty="0" smtClean="0"/>
              <a:t>Judicial review</a:t>
            </a:r>
          </a:p>
          <a:p>
            <a:pPr lvl="1"/>
            <a:r>
              <a:rPr lang="en-US" dirty="0" smtClean="0"/>
              <a:t>Judge the constitutionality of all government actions</a:t>
            </a:r>
          </a:p>
        </p:txBody>
      </p:sp>
    </p:spTree>
    <p:extLst>
      <p:ext uri="{BB962C8B-B14F-4D97-AF65-F5344CB8AC3E}">
        <p14:creationId xmlns:p14="http://schemas.microsoft.com/office/powerpoint/2010/main" val="17395039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Judicial </a:t>
            </a:r>
            <a:r>
              <a:rPr lang="en-US" dirty="0" smtClean="0"/>
              <a:t>Branch</a:t>
            </a:r>
            <a:endParaRPr lang="en-US" dirty="0"/>
          </a:p>
        </p:txBody>
      </p:sp>
      <p:sp>
        <p:nvSpPr>
          <p:cNvPr id="3" name="Content Placeholder 2"/>
          <p:cNvSpPr>
            <a:spLocks noGrp="1"/>
          </p:cNvSpPr>
          <p:nvPr>
            <p:ph idx="1"/>
          </p:nvPr>
        </p:nvSpPr>
        <p:spPr/>
        <p:txBody>
          <a:bodyPr/>
          <a:lstStyle/>
          <a:p>
            <a:r>
              <a:rPr lang="en-US" dirty="0" smtClean="0"/>
              <a:t>What are the checks on its powers?</a:t>
            </a:r>
          </a:p>
          <a:p>
            <a:pPr lvl="1"/>
            <a:r>
              <a:rPr lang="en-US" dirty="0" smtClean="0"/>
              <a:t>Can be impeached</a:t>
            </a:r>
          </a:p>
          <a:p>
            <a:pPr lvl="1"/>
            <a:r>
              <a:rPr lang="en-US" dirty="0" smtClean="0"/>
              <a:t>Can be overruled by future Supreme Courts</a:t>
            </a:r>
          </a:p>
          <a:p>
            <a:pPr lvl="1"/>
            <a:r>
              <a:rPr lang="en-US" dirty="0" smtClean="0"/>
              <a:t>The Constitution can be amended</a:t>
            </a:r>
            <a:endParaRPr lang="en-US" dirty="0"/>
          </a:p>
          <a:p>
            <a:pPr lvl="1"/>
            <a:r>
              <a:rPr lang="en-US" dirty="0" smtClean="0"/>
              <a:t>Appointed by the president</a:t>
            </a:r>
          </a:p>
        </p:txBody>
      </p:sp>
    </p:spTree>
    <p:extLst>
      <p:ext uri="{BB962C8B-B14F-4D97-AF65-F5344CB8AC3E}">
        <p14:creationId xmlns:p14="http://schemas.microsoft.com/office/powerpoint/2010/main" val="32273378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977659"/>
          </a:xfrm>
        </p:spPr>
        <p:txBody>
          <a:bodyPr>
            <a:normAutofit/>
          </a:bodyPr>
          <a:lstStyle/>
          <a:p>
            <a:r>
              <a:rPr lang="en-US" sz="3000" b="0" cap="none" dirty="0">
                <a:effectLst>
                  <a:outerShdw blurRad="38100" dist="38100" dir="2700000" algn="tl">
                    <a:srgbClr val="000000">
                      <a:alpha val="43137"/>
                    </a:srgbClr>
                  </a:outerShdw>
                </a:effectLst>
              </a:rPr>
              <a:t>1. </a:t>
            </a:r>
            <a:r>
              <a:rPr lang="en-US" sz="3000" b="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event brought about the adoption of the 25th amendment?</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1431830"/>
            <a:ext cx="8596676" cy="4874079"/>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President Woodrow Wilson became seriously ill while in office, leaving his ability to perform the duties of president </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uncertain.</a:t>
            </a: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President John F. Kennedy was assassinated and was succeeded by vice president Johnson, who had heart problems </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himself.</a:t>
            </a: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When president Franklin Roosevelt died in office, he was succeeded by Vice President Truman, leaving the office of the vice president vacant. </a:t>
            </a:r>
            <a:endPar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President Ronald Reagan was injured in an assassination attempt and was incapacitated for a day, leaving presidential leadership uncertain. </a:t>
            </a:r>
            <a:endParaRPr lang="en-US" sz="2400" dirty="0"/>
          </a:p>
        </p:txBody>
      </p:sp>
    </p:spTree>
    <p:extLst>
      <p:ext uri="{BB962C8B-B14F-4D97-AF65-F5344CB8AC3E}">
        <p14:creationId xmlns:p14="http://schemas.microsoft.com/office/powerpoint/2010/main" val="4098290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5784" y="290424"/>
            <a:ext cx="8498582" cy="1956387"/>
          </a:xfrm>
        </p:spPr>
        <p:txBody>
          <a:bodyPr>
            <a:noAutofit/>
          </a:bodyPr>
          <a:lstStyle/>
          <a:p>
            <a:r>
              <a:rPr lang="en-US" sz="2400" b="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During the 1920s, the manufacture, sale, transportation, import, or export of alcoholic </a:t>
            </a:r>
            <a:r>
              <a:rPr lang="en-US" sz="2400" b="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beverages </a:t>
            </a:r>
            <a:r>
              <a:rPr lang="en-US" sz="2400" b="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illegal across the United States. Why did it take the ratification of the 21st Amendment to the Constitution in 1933 to make alcohol manufacture, sale, </a:t>
            </a:r>
            <a:r>
              <a:rPr lang="en-US" sz="2400" b="0"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transportation</a:t>
            </a:r>
            <a:r>
              <a:rPr lang="en-US" sz="2400" b="0"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importation, or exportation legal again? </a:t>
            </a:r>
            <a:endParaRPr lang="en-US" sz="2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305784" y="2551611"/>
            <a:ext cx="8596676" cy="3754298"/>
          </a:xfrm>
        </p:spPr>
        <p:txBody>
          <a:bodyPr>
            <a:noAutofit/>
          </a:bodyPr>
          <a:lstStyle/>
          <a:p>
            <a:r>
              <a:rPr lang="en-US" sz="2400" dirty="0">
                <a:effectLst/>
                <a:latin typeface="Times New Roman" panose="02020603050405020304" pitchFamily="18" charset="0"/>
                <a:cs typeface="Times New Roman" panose="02020603050405020304" pitchFamily="18" charset="0"/>
              </a:rPr>
              <a:t>A.	The states each had conflicting versions of the </a:t>
            </a:r>
            <a:r>
              <a:rPr lang="en-US" sz="2400" dirty="0" smtClean="0">
                <a:effectLst/>
                <a:latin typeface="Times New Roman" panose="02020603050405020304" pitchFamily="18" charset="0"/>
                <a:cs typeface="Times New Roman" panose="02020603050405020304" pitchFamily="18" charset="0"/>
              </a:rPr>
              <a:t>law.</a:t>
            </a:r>
          </a:p>
          <a:p>
            <a:r>
              <a:rPr lang="en-US" sz="2400" dirty="0" smtClean="0">
                <a:effectLst/>
                <a:latin typeface="Times New Roman" panose="02020603050405020304" pitchFamily="18" charset="0"/>
                <a:cs typeface="Times New Roman" panose="02020603050405020304" pitchFamily="18" charset="0"/>
              </a:rPr>
              <a:t>B</a:t>
            </a:r>
            <a:r>
              <a:rPr lang="en-US" sz="2400" dirty="0">
                <a:effectLst/>
                <a:latin typeface="Times New Roman" panose="02020603050405020304" pitchFamily="18" charset="0"/>
                <a:cs typeface="Times New Roman" panose="02020603050405020304" pitchFamily="18" charset="0"/>
              </a:rPr>
              <a:t>.	The Supreme Court refused to rule on the federal law banning alcohol. </a:t>
            </a:r>
            <a:endParaRPr lang="en-US" sz="2400" dirty="0" smtClean="0">
              <a:effectLst/>
              <a:latin typeface="Times New Roman" panose="02020603050405020304" pitchFamily="18" charset="0"/>
              <a:cs typeface="Times New Roman" panose="02020603050405020304" pitchFamily="18" charset="0"/>
            </a:endParaRPr>
          </a:p>
          <a:p>
            <a:r>
              <a:rPr lang="en-US" sz="2400" dirty="0" smtClean="0">
                <a:effectLst/>
                <a:latin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cs typeface="Times New Roman" panose="02020603050405020304" pitchFamily="18" charset="0"/>
              </a:rPr>
              <a:t>.	Congressional representatives knew they would lose votes if they reversed the original federal law. </a:t>
            </a:r>
            <a:endParaRPr lang="en-US" sz="2400" dirty="0" smtClean="0">
              <a:effectLst/>
              <a:latin typeface="Times New Roman" panose="02020603050405020304" pitchFamily="18" charset="0"/>
              <a:cs typeface="Times New Roman" panose="02020603050405020304" pitchFamily="18" charset="0"/>
            </a:endParaRPr>
          </a:p>
          <a:p>
            <a:r>
              <a:rPr lang="en-US" sz="2400" dirty="0" smtClean="0">
                <a:effectLst/>
                <a:latin typeface="Times New Roman" panose="02020603050405020304" pitchFamily="18" charset="0"/>
                <a:cs typeface="Times New Roman" panose="02020603050405020304" pitchFamily="18" charset="0"/>
              </a:rPr>
              <a:t>D</a:t>
            </a:r>
            <a:r>
              <a:rPr lang="en-US" sz="2400" dirty="0">
                <a:effectLst/>
                <a:latin typeface="Times New Roman" panose="02020603050405020304" pitchFamily="18" charset="0"/>
                <a:cs typeface="Times New Roman" panose="02020603050405020304" pitchFamily="18" charset="0"/>
              </a:rPr>
              <a:t>.	Alcohol was banned by an amendment to the Constitution, and only another amendment could repeal it.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75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977659"/>
          </a:xfrm>
        </p:spPr>
        <p:txBody>
          <a:bodyPr>
            <a:normAutofit fontScale="90000"/>
          </a:bodyPr>
          <a:lstStyle/>
          <a:p>
            <a:r>
              <a:rPr lang="en-US" dirty="0">
                <a:effectLst/>
              </a:rPr>
              <a:t>3. What was one change made by the 1851 Ohio Constitution that affected how the state was governed? </a:t>
            </a:r>
          </a:p>
        </p:txBody>
      </p:sp>
      <p:sp>
        <p:nvSpPr>
          <p:cNvPr id="5" name="Content Placeholder 4"/>
          <p:cNvSpPr>
            <a:spLocks noGrp="1"/>
          </p:cNvSpPr>
          <p:nvPr>
            <p:ph idx="1"/>
          </p:nvPr>
        </p:nvSpPr>
        <p:spPr>
          <a:xfrm>
            <a:off x="305784" y="1431830"/>
            <a:ext cx="8596676" cy="4874079"/>
          </a:xfrm>
        </p:spPr>
        <p:txBody>
          <a:bodyPr>
            <a:noAutofit/>
          </a:bodyPr>
          <a:lstStyle/>
          <a:p>
            <a:r>
              <a:rPr lang="en-US" sz="2400" dirty="0">
                <a:effectLst/>
              </a:rPr>
              <a:t>A.	The 1851 Ohio Constitution increased the power of the General Assembly. </a:t>
            </a:r>
            <a:endParaRPr lang="en-US" sz="2400" dirty="0">
              <a:effectLst/>
            </a:endParaRPr>
          </a:p>
          <a:p>
            <a:r>
              <a:rPr lang="en-US" sz="2400" dirty="0" smtClean="0">
                <a:effectLst/>
              </a:rPr>
              <a:t>B</a:t>
            </a:r>
            <a:r>
              <a:rPr lang="en-US" sz="2400" dirty="0">
                <a:effectLst/>
              </a:rPr>
              <a:t>.	The 1851 Ohio Constitution limited the amount of debt the state could accumulate. </a:t>
            </a:r>
            <a:endParaRPr lang="en-US" sz="2400" dirty="0">
              <a:effectLst/>
            </a:endParaRPr>
          </a:p>
          <a:p>
            <a:r>
              <a:rPr lang="en-US" sz="2400" dirty="0" smtClean="0">
                <a:effectLst/>
              </a:rPr>
              <a:t>C</a:t>
            </a:r>
            <a:r>
              <a:rPr lang="en-US" sz="2400" dirty="0">
                <a:effectLst/>
              </a:rPr>
              <a:t>.	The 1851 Ohio Constitution permitted the General Assembly to enact retroactive laws. </a:t>
            </a:r>
            <a:endParaRPr lang="en-US" sz="2400" dirty="0">
              <a:effectLst/>
            </a:endParaRPr>
          </a:p>
          <a:p>
            <a:r>
              <a:rPr lang="en-US" sz="2400" dirty="0" smtClean="0">
                <a:effectLst/>
              </a:rPr>
              <a:t>D</a:t>
            </a:r>
            <a:r>
              <a:rPr lang="en-US" sz="2400" dirty="0">
                <a:effectLst/>
              </a:rPr>
              <a:t>.	The 1851 Ohio Constitution lifted a restriction on how the state could spend its tax funds. </a:t>
            </a:r>
            <a:endParaRPr lang="en-US" sz="2400" dirty="0">
              <a:effectLst/>
            </a:endParaRPr>
          </a:p>
        </p:txBody>
      </p:sp>
    </p:spTree>
    <p:extLst>
      <p:ext uri="{BB962C8B-B14F-4D97-AF65-F5344CB8AC3E}">
        <p14:creationId xmlns:p14="http://schemas.microsoft.com/office/powerpoint/2010/main" val="2051325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763" y="217715"/>
            <a:ext cx="8734697" cy="1733006"/>
          </a:xfrm>
        </p:spPr>
        <p:txBody>
          <a:bodyPr>
            <a:noAutofit/>
          </a:bodyPr>
          <a:lstStyle/>
          <a:p>
            <a:r>
              <a:rPr lang="en-US" sz="2700" dirty="0" smtClean="0">
                <a:effectLst/>
              </a:rPr>
              <a:t>4. The </a:t>
            </a:r>
            <a:r>
              <a:rPr lang="en-US" sz="2700" dirty="0">
                <a:effectLst/>
              </a:rPr>
              <a:t>20th Amendment, ratified in 1933, shortens the period between Election Day and the time when the president and members of Congress take office. What situation made the 20th Amendment a practical improvement? </a:t>
            </a:r>
            <a:endParaRPr lang="en-US" sz="27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2107474"/>
            <a:ext cx="8596676" cy="4198435"/>
          </a:xfrm>
        </p:spPr>
        <p:txBody>
          <a:bodyPr>
            <a:noAutofit/>
          </a:bodyPr>
          <a:lstStyle/>
          <a:p>
            <a:r>
              <a:rPr lang="en-US" sz="2200" dirty="0" smtClean="0">
                <a:effectLst/>
              </a:rPr>
              <a:t>A. The </a:t>
            </a:r>
            <a:r>
              <a:rPr lang="en-US" sz="2200" dirty="0">
                <a:effectLst/>
              </a:rPr>
              <a:t>Electoral College needed more time to certify the results of the election. </a:t>
            </a:r>
            <a:endParaRPr lang="en-US" sz="2200" dirty="0">
              <a:effectLst/>
            </a:endParaRPr>
          </a:p>
          <a:p>
            <a:r>
              <a:rPr lang="en-US" sz="2200" dirty="0" smtClean="0">
                <a:effectLst/>
              </a:rPr>
              <a:t>B. The </a:t>
            </a:r>
            <a:r>
              <a:rPr lang="en-US" sz="2200" dirty="0">
                <a:effectLst/>
              </a:rPr>
              <a:t>public demanded more results from newly elected administrations and wanted the president and Congress to begin serving sooner. </a:t>
            </a:r>
            <a:endParaRPr lang="en-US" sz="2200" dirty="0">
              <a:effectLst/>
            </a:endParaRPr>
          </a:p>
          <a:p>
            <a:r>
              <a:rPr lang="en-US" sz="2200" dirty="0" smtClean="0">
                <a:effectLst/>
              </a:rPr>
              <a:t>C. Better </a:t>
            </a:r>
            <a:r>
              <a:rPr lang="en-US" sz="2200" dirty="0">
                <a:effectLst/>
              </a:rPr>
              <a:t>and faster transportation made the long delay between the election of a new president and the inauguration unnecessary. </a:t>
            </a:r>
            <a:endParaRPr lang="en-US" sz="2200" dirty="0">
              <a:effectLst/>
            </a:endParaRPr>
          </a:p>
          <a:p>
            <a:r>
              <a:rPr lang="en-US" sz="2200" dirty="0" smtClean="0">
                <a:effectLst/>
              </a:rPr>
              <a:t>D. After </a:t>
            </a:r>
            <a:r>
              <a:rPr lang="en-US" sz="2200" dirty="0">
                <a:effectLst/>
              </a:rPr>
              <a:t>the election, the outgoing president was eager to step down and hand over the heavy responsibility of the office to another leader. </a:t>
            </a:r>
            <a:endParaRPr lang="en-US" sz="2200" dirty="0"/>
          </a:p>
        </p:txBody>
      </p:sp>
    </p:spTree>
    <p:extLst>
      <p:ext uri="{BB962C8B-B14F-4D97-AF65-F5344CB8AC3E}">
        <p14:creationId xmlns:p14="http://schemas.microsoft.com/office/powerpoint/2010/main" val="377875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Enlightenment?</a:t>
            </a:r>
            <a:endParaRPr lang="en-US" dirty="0"/>
          </a:p>
        </p:txBody>
      </p:sp>
      <p:sp>
        <p:nvSpPr>
          <p:cNvPr id="3" name="Content Placeholder 2"/>
          <p:cNvSpPr>
            <a:spLocks noGrp="1"/>
          </p:cNvSpPr>
          <p:nvPr>
            <p:ph idx="1"/>
          </p:nvPr>
        </p:nvSpPr>
        <p:spPr>
          <a:xfrm>
            <a:off x="685800" y="2343150"/>
            <a:ext cx="7772400" cy="2695194"/>
          </a:xfrm>
        </p:spPr>
        <p:txBody>
          <a:bodyPr/>
          <a:lstStyle/>
          <a:p>
            <a:r>
              <a:rPr lang="en-US" dirty="0" smtClean="0"/>
              <a:t>A time period when the belief spread that people could think for themselves without a king or church to do it for themselves</a:t>
            </a:r>
            <a:endParaRPr lang="en-US" dirty="0"/>
          </a:p>
        </p:txBody>
      </p:sp>
    </p:spTree>
    <p:extLst>
      <p:ext uri="{BB962C8B-B14F-4D97-AF65-F5344CB8AC3E}">
        <p14:creationId xmlns:p14="http://schemas.microsoft.com/office/powerpoint/2010/main" val="13237460"/>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5784" y="287383"/>
            <a:ext cx="8507290" cy="2081347"/>
          </a:xfrm>
        </p:spPr>
        <p:txBody>
          <a:bodyPr>
            <a:normAutofit fontScale="90000"/>
          </a:bodyPr>
          <a:lstStyle/>
          <a:p>
            <a:pPr algn="l"/>
            <a:r>
              <a:rPr lang="en-US" dirty="0">
                <a:effectLst/>
              </a:rPr>
              <a:t> </a:t>
            </a:r>
            <a:r>
              <a:rPr lang="en-US" sz="2700" dirty="0" smtClean="0">
                <a:effectLst/>
              </a:rPr>
              <a:t>5</a:t>
            </a:r>
            <a:r>
              <a:rPr lang="en-US" sz="2700" dirty="0">
                <a:effectLst/>
              </a:rPr>
              <a:t>. Citizens must choose between a plan to build a new city auditorium or a plan to restore the old one. Supporters of the new auditorium claim that building a new auditorium would be more economical than restoring the old one. In evaluating the credibility of this claim, citizens should pay particular attention to </a:t>
            </a:r>
            <a:endParaRPr lang="en-US" sz="2700" dirty="0">
              <a:effectLst/>
            </a:endParaRPr>
          </a:p>
        </p:txBody>
      </p:sp>
      <p:sp>
        <p:nvSpPr>
          <p:cNvPr id="5" name="Content Placeholder 4"/>
          <p:cNvSpPr>
            <a:spLocks noGrp="1"/>
          </p:cNvSpPr>
          <p:nvPr>
            <p:ph idx="1"/>
          </p:nvPr>
        </p:nvSpPr>
        <p:spPr>
          <a:xfrm>
            <a:off x="305784" y="2612571"/>
            <a:ext cx="8596676" cy="3693338"/>
          </a:xfrm>
        </p:spPr>
        <p:txBody>
          <a:bodyPr>
            <a:noAutofit/>
          </a:bodyPr>
          <a:lstStyle/>
          <a:p>
            <a:r>
              <a:rPr lang="en-US" sz="2400" dirty="0">
                <a:effectLst/>
              </a:rPr>
              <a:t>A. the number of performances held in the auditorium each year. </a:t>
            </a:r>
            <a:endParaRPr lang="en-US" sz="2400" dirty="0">
              <a:effectLst/>
            </a:endParaRPr>
          </a:p>
          <a:p>
            <a:r>
              <a:rPr lang="en-US" sz="2400" dirty="0">
                <a:effectLst/>
              </a:rPr>
              <a:t>B. the amount of money the supporters spend on promoting their position. </a:t>
            </a:r>
            <a:endParaRPr lang="en-US" sz="2400" dirty="0">
              <a:effectLst/>
            </a:endParaRPr>
          </a:p>
          <a:p>
            <a:r>
              <a:rPr lang="en-US" sz="2400" dirty="0">
                <a:effectLst/>
              </a:rPr>
              <a:t>C. the popularity of the supporters as community leaders. </a:t>
            </a:r>
            <a:endParaRPr lang="en-US" sz="2400" dirty="0">
              <a:effectLst/>
            </a:endParaRPr>
          </a:p>
          <a:p>
            <a:r>
              <a:rPr lang="en-US" sz="2400" dirty="0">
                <a:effectLst/>
              </a:rPr>
              <a:t>D. the projected cost data provided by architects and accountants. </a:t>
            </a:r>
            <a:endParaRPr lang="en-US" sz="2400" dirty="0">
              <a:effectLst/>
            </a:endParaRPr>
          </a:p>
        </p:txBody>
      </p:sp>
    </p:spTree>
    <p:extLst>
      <p:ext uri="{BB962C8B-B14F-4D97-AF65-F5344CB8AC3E}">
        <p14:creationId xmlns:p14="http://schemas.microsoft.com/office/powerpoint/2010/main" val="2920127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8286124" cy="2792410"/>
          </a:xfrm>
        </p:spPr>
        <p:txBody>
          <a:bodyPr>
            <a:normAutofit fontScale="90000"/>
          </a:bodyPr>
          <a:lstStyle/>
          <a:p>
            <a:pPr algn="l"/>
            <a:r>
              <a:rPr lang="en-US" dirty="0">
                <a:effectLst/>
              </a:rPr>
              <a:t>6. The Federal Reserve uses monetary tools to regulate the money supply and maintain growth and stability in the U.S. economy. One of these tools is the adjustment of the discount rate it charges financial institutions on loans from the Federal Reserve.</a:t>
            </a:r>
            <a:r>
              <a:rPr lang="en-US" dirty="0">
                <a:effectLst/>
              </a:rPr>
              <a:t/>
            </a:r>
            <a:br>
              <a:rPr lang="en-US" dirty="0">
                <a:effectLst/>
              </a:rPr>
            </a:br>
            <a:r>
              <a:rPr lang="en-US" dirty="0">
                <a:effectLst/>
              </a:rPr>
              <a:t>Identify whether each of the Effects stems from </a:t>
            </a:r>
            <a:r>
              <a:rPr lang="en-US" b="1" dirty="0">
                <a:effectLst/>
              </a:rPr>
              <a:t>increasing</a:t>
            </a:r>
            <a:r>
              <a:rPr lang="en-US" dirty="0">
                <a:effectLst/>
              </a:rPr>
              <a:t> or </a:t>
            </a:r>
            <a:r>
              <a:rPr lang="en-US" b="1" dirty="0">
                <a:effectLst/>
              </a:rPr>
              <a:t>decreasing</a:t>
            </a:r>
            <a:r>
              <a:rPr lang="en-US" dirty="0">
                <a:effectLst/>
              </a:rPr>
              <a:t> the discount rate.</a:t>
            </a:r>
            <a:endParaRPr lang="en-US" dirty="0">
              <a:effectLst/>
            </a:endParaRPr>
          </a:p>
        </p:txBody>
      </p:sp>
      <p:sp>
        <p:nvSpPr>
          <p:cNvPr id="5" name="Content Placeholder 4"/>
          <p:cNvSpPr>
            <a:spLocks noGrp="1"/>
          </p:cNvSpPr>
          <p:nvPr>
            <p:ph idx="1"/>
          </p:nvPr>
        </p:nvSpPr>
        <p:spPr>
          <a:xfrm>
            <a:off x="305784" y="3361509"/>
            <a:ext cx="8596676" cy="2944400"/>
          </a:xfrm>
        </p:spPr>
        <p:txBody>
          <a:bodyPr>
            <a:noAutofit/>
          </a:bodyPr>
          <a:lstStyle/>
          <a:p>
            <a:r>
              <a:rPr lang="en-US" sz="2400" dirty="0">
                <a:effectLst/>
              </a:rPr>
              <a:t>People buy more houses</a:t>
            </a:r>
            <a:endParaRPr lang="en-US" sz="2400" dirty="0">
              <a:effectLst/>
            </a:endParaRPr>
          </a:p>
          <a:p>
            <a:r>
              <a:rPr lang="en-US" sz="2400" dirty="0">
                <a:effectLst/>
              </a:rPr>
              <a:t>People pay more for loans</a:t>
            </a:r>
            <a:endParaRPr lang="en-US" sz="2400" dirty="0">
              <a:effectLst/>
            </a:endParaRPr>
          </a:p>
          <a:p>
            <a:r>
              <a:rPr lang="en-US" sz="2400" dirty="0">
                <a:effectLst/>
              </a:rPr>
              <a:t>Inflation increases</a:t>
            </a:r>
            <a:endParaRPr lang="en-US" sz="2400" dirty="0"/>
          </a:p>
        </p:txBody>
      </p:sp>
    </p:spTree>
    <p:extLst>
      <p:ext uri="{BB962C8B-B14F-4D97-AF65-F5344CB8AC3E}">
        <p14:creationId xmlns:p14="http://schemas.microsoft.com/office/powerpoint/2010/main" val="1426486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8083527" cy="1486125"/>
          </a:xfrm>
        </p:spPr>
        <p:txBody>
          <a:bodyPr>
            <a:noAutofit/>
          </a:bodyPr>
          <a:lstStyle/>
          <a:p>
            <a:pPr algn="l"/>
            <a:r>
              <a:rPr lang="en-US" sz="2600" dirty="0" smtClean="0">
                <a:effectLst/>
              </a:rPr>
              <a:t>7. A </a:t>
            </a:r>
            <a:r>
              <a:rPr lang="en-US" sz="2600" dirty="0">
                <a:effectLst/>
              </a:rPr>
              <a:t>town council faces budget cuts and can no longer afford to pay for landscaping in town parks. How could a citizen work within his or her own community to help the local government address this problem? </a:t>
            </a:r>
            <a:endParaRPr lang="en-US" sz="26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2020389"/>
            <a:ext cx="8596676" cy="4285520"/>
          </a:xfrm>
        </p:spPr>
        <p:txBody>
          <a:bodyPr>
            <a:noAutofit/>
          </a:bodyPr>
          <a:lstStyle/>
          <a:p>
            <a:r>
              <a:rPr lang="en-US" sz="2400" dirty="0">
                <a:effectLst/>
              </a:rPr>
              <a:t>A.	by emailing Ohio</a:t>
            </a:r>
            <a:r>
              <a:rPr lang="fr-FR" sz="2400" dirty="0">
                <a:effectLst/>
              </a:rPr>
              <a:t>’</a:t>
            </a:r>
            <a:r>
              <a:rPr lang="en-US" sz="2400" dirty="0">
                <a:effectLst/>
              </a:rPr>
              <a:t>s congressional delegation to inform them of this issue </a:t>
            </a:r>
            <a:endParaRPr lang="en-US" sz="2400" dirty="0">
              <a:effectLst/>
            </a:endParaRPr>
          </a:p>
          <a:p>
            <a:r>
              <a:rPr lang="en-US" sz="2400" dirty="0" smtClean="0">
                <a:effectLst/>
              </a:rPr>
              <a:t>B</a:t>
            </a:r>
            <a:r>
              <a:rPr lang="en-US" sz="2400" dirty="0">
                <a:effectLst/>
              </a:rPr>
              <a:t>.	by organizing a group of residents to volunteer for weekly park maintenance </a:t>
            </a:r>
            <a:endParaRPr lang="en-US" sz="2400" dirty="0">
              <a:effectLst/>
            </a:endParaRPr>
          </a:p>
          <a:p>
            <a:r>
              <a:rPr lang="en-US" sz="2400" dirty="0" smtClean="0">
                <a:effectLst/>
              </a:rPr>
              <a:t>C</a:t>
            </a:r>
            <a:r>
              <a:rPr lang="en-US" sz="2400" dirty="0">
                <a:effectLst/>
              </a:rPr>
              <a:t>.	by requesting that the governor supply the town with state funds for park maintenance </a:t>
            </a:r>
            <a:endParaRPr lang="en-US" sz="2400" dirty="0">
              <a:effectLst/>
            </a:endParaRPr>
          </a:p>
          <a:p>
            <a:r>
              <a:rPr lang="en-US" sz="2400" dirty="0" smtClean="0">
                <a:effectLst/>
              </a:rPr>
              <a:t>D</a:t>
            </a:r>
            <a:r>
              <a:rPr lang="en-US" sz="2400" dirty="0">
                <a:effectLst/>
              </a:rPr>
              <a:t>.	by running for a seat in the General Assembly with a promise to increase funding for local parks </a:t>
            </a:r>
            <a:endParaRPr lang="en-US" sz="2400" dirty="0">
              <a:effectLst/>
            </a:endParaRPr>
          </a:p>
        </p:txBody>
      </p:sp>
    </p:spTree>
    <p:extLst>
      <p:ext uri="{BB962C8B-B14F-4D97-AF65-F5344CB8AC3E}">
        <p14:creationId xmlns:p14="http://schemas.microsoft.com/office/powerpoint/2010/main" val="4001467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296" y="699726"/>
            <a:ext cx="7765321" cy="1965096"/>
          </a:xfrm>
        </p:spPr>
        <p:txBody>
          <a:bodyPr>
            <a:normAutofit/>
          </a:bodyPr>
          <a:lstStyle/>
          <a:p>
            <a:pPr algn="l"/>
            <a:r>
              <a:rPr lang="en-US" dirty="0">
                <a:effectLst/>
              </a:rPr>
              <a:t>8. Federalism is one of the basic principles established in the U.S. Constitution. Describe how government in the United States reflects a federal structure. </a:t>
            </a:r>
          </a:p>
        </p:txBody>
      </p:sp>
    </p:spTree>
    <p:extLst>
      <p:ext uri="{BB962C8B-B14F-4D97-AF65-F5344CB8AC3E}">
        <p14:creationId xmlns:p14="http://schemas.microsoft.com/office/powerpoint/2010/main" val="4127475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977659"/>
          </a:xfrm>
        </p:spPr>
        <p:txBody>
          <a:bodyPr>
            <a:normAutofit/>
          </a:bodyPr>
          <a:lstStyle/>
          <a:p>
            <a:pPr algn="l"/>
            <a:r>
              <a:rPr lang="en-US" dirty="0">
                <a:effectLst/>
              </a:rPr>
              <a:t>9. Why might lawmakers increase taxes and decrease government spending? </a:t>
            </a:r>
          </a:p>
        </p:txBody>
      </p:sp>
      <p:sp>
        <p:nvSpPr>
          <p:cNvPr id="5" name="Content Placeholder 4"/>
          <p:cNvSpPr>
            <a:spLocks noGrp="1"/>
          </p:cNvSpPr>
          <p:nvPr>
            <p:ph idx="1"/>
          </p:nvPr>
        </p:nvSpPr>
        <p:spPr>
          <a:xfrm>
            <a:off x="305784" y="1431831"/>
            <a:ext cx="7279382" cy="3871690"/>
          </a:xfrm>
        </p:spPr>
        <p:txBody>
          <a:bodyPr>
            <a:noAutofit/>
          </a:bodyPr>
          <a:lstStyle/>
          <a:p>
            <a:r>
              <a:rPr lang="fr-FR" sz="2400" dirty="0">
                <a:effectLst/>
              </a:rPr>
              <a:t>A.	to </a:t>
            </a:r>
            <a:r>
              <a:rPr lang="fr-FR" sz="2400" dirty="0" err="1">
                <a:effectLst/>
              </a:rPr>
              <a:t>reduce</a:t>
            </a:r>
            <a:r>
              <a:rPr lang="fr-FR" sz="2400" dirty="0">
                <a:effectLst/>
              </a:rPr>
              <a:t> </a:t>
            </a:r>
            <a:r>
              <a:rPr lang="fr-FR" sz="2400" dirty="0" err="1">
                <a:effectLst/>
              </a:rPr>
              <a:t>unemployment</a:t>
            </a:r>
            <a:r>
              <a:rPr lang="fr-FR" sz="2400" dirty="0">
                <a:effectLst/>
              </a:rPr>
              <a:t> </a:t>
            </a:r>
            <a:endParaRPr lang="en-US" sz="2400" dirty="0">
              <a:effectLst/>
            </a:endParaRPr>
          </a:p>
          <a:p>
            <a:r>
              <a:rPr lang="en-US" sz="2400" dirty="0" smtClean="0">
                <a:effectLst/>
              </a:rPr>
              <a:t>B</a:t>
            </a:r>
            <a:r>
              <a:rPr lang="en-US" sz="2400" dirty="0">
                <a:effectLst/>
              </a:rPr>
              <a:t>.	to increase consumer spending </a:t>
            </a:r>
            <a:endParaRPr lang="en-US" sz="2400" dirty="0">
              <a:effectLst/>
            </a:endParaRPr>
          </a:p>
          <a:p>
            <a:r>
              <a:rPr lang="en-US" sz="2400" dirty="0" smtClean="0">
                <a:effectLst/>
              </a:rPr>
              <a:t>C</a:t>
            </a:r>
            <a:r>
              <a:rPr lang="en-US" sz="2400" dirty="0">
                <a:effectLst/>
              </a:rPr>
              <a:t>.	to decrease the level of demand </a:t>
            </a:r>
            <a:endParaRPr lang="en-US" sz="2400" dirty="0">
              <a:effectLst/>
            </a:endParaRPr>
          </a:p>
          <a:p>
            <a:r>
              <a:rPr lang="en-US" sz="2400" dirty="0" smtClean="0">
                <a:effectLst/>
              </a:rPr>
              <a:t>D</a:t>
            </a:r>
            <a:r>
              <a:rPr lang="en-US" sz="2400" dirty="0">
                <a:effectLst/>
              </a:rPr>
              <a:t>.	to encourage corporate spending </a:t>
            </a:r>
            <a:endParaRPr lang="en-US" sz="2400" dirty="0"/>
          </a:p>
        </p:txBody>
      </p:sp>
    </p:spTree>
    <p:extLst>
      <p:ext uri="{BB962C8B-B14F-4D97-AF65-F5344CB8AC3E}">
        <p14:creationId xmlns:p14="http://schemas.microsoft.com/office/powerpoint/2010/main" val="157307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778104"/>
            <a:ext cx="7765321" cy="977659"/>
          </a:xfrm>
        </p:spPr>
        <p:txBody>
          <a:bodyPr>
            <a:normAutofit/>
          </a:bodyPr>
          <a:lstStyle/>
          <a:p>
            <a:r>
              <a:rPr lang="en-US" dirty="0">
                <a:effectLst/>
              </a:rPr>
              <a:t>10. Identify the perceived conflict of interest that led to the ratification of the 27th Amendment. </a:t>
            </a:r>
          </a:p>
        </p:txBody>
      </p:sp>
    </p:spTree>
    <p:extLst>
      <p:ext uri="{BB962C8B-B14F-4D97-AF65-F5344CB8AC3E}">
        <p14:creationId xmlns:p14="http://schemas.microsoft.com/office/powerpoint/2010/main" val="979132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600" dirty="0">
                <a:effectLst/>
              </a:rPr>
              <a:t>11. Citizens need to understand how to engage the government properly at various stages of a bill</a:t>
            </a:r>
            <a:r>
              <a:rPr lang="fr-FR" sz="2600" dirty="0">
                <a:effectLst/>
              </a:rPr>
              <a:t>’</a:t>
            </a:r>
            <a:r>
              <a:rPr lang="en-US" sz="2600" dirty="0">
                <a:effectLst/>
              </a:rPr>
              <a:t>s </a:t>
            </a:r>
            <a:r>
              <a:rPr lang="en-US" sz="2600" dirty="0" smtClean="0">
                <a:effectLst/>
              </a:rPr>
              <a:t>passage. Identify </a:t>
            </a:r>
            <a:r>
              <a:rPr lang="en-US" sz="2600" dirty="0">
                <a:effectLst/>
              </a:rPr>
              <a:t>the appropriate branch and level of government to target in each scenario shown for a bill.</a:t>
            </a:r>
            <a:endParaRPr lang="en-US" sz="2600" dirty="0">
              <a:effectLst/>
            </a:endParaRPr>
          </a:p>
        </p:txBody>
      </p:sp>
      <p:sp>
        <p:nvSpPr>
          <p:cNvPr id="4" name="Content Placeholder 3"/>
          <p:cNvSpPr>
            <a:spLocks noGrp="1"/>
          </p:cNvSpPr>
          <p:nvPr>
            <p:ph idx="1"/>
          </p:nvPr>
        </p:nvSpPr>
        <p:spPr/>
        <p:txBody>
          <a:bodyPr>
            <a:normAutofit fontScale="92500" lnSpcReduction="20000"/>
          </a:bodyPr>
          <a:lstStyle/>
          <a:p>
            <a:r>
              <a:rPr lang="en-US" dirty="0" smtClean="0"/>
              <a:t>The U.S. Congress begins debate on a bill.</a:t>
            </a:r>
          </a:p>
          <a:p>
            <a:pPr lvl="1"/>
            <a:r>
              <a:rPr lang="en-US" dirty="0" smtClean="0"/>
              <a:t>Branch: Executive, Judicial, or Legislative</a:t>
            </a:r>
          </a:p>
          <a:p>
            <a:pPr lvl="1"/>
            <a:r>
              <a:rPr lang="en-US" dirty="0" smtClean="0"/>
              <a:t>Level: State or Federal</a:t>
            </a:r>
            <a:endParaRPr lang="en-US" dirty="0"/>
          </a:p>
          <a:p>
            <a:r>
              <a:rPr lang="en-US" dirty="0" smtClean="0"/>
              <a:t>The bill becomes law and the Governor of Ohio directs agencies to implement its provisions.</a:t>
            </a:r>
          </a:p>
          <a:p>
            <a:pPr lvl="1"/>
            <a:r>
              <a:rPr lang="en-US" dirty="0"/>
              <a:t>Branch: Executive, Judicial, or Legislative</a:t>
            </a:r>
          </a:p>
          <a:p>
            <a:pPr lvl="1"/>
            <a:r>
              <a:rPr lang="en-US" dirty="0"/>
              <a:t>Level: State or </a:t>
            </a:r>
            <a:r>
              <a:rPr lang="en-US" dirty="0" smtClean="0"/>
              <a:t>Federal</a:t>
            </a:r>
            <a:endParaRPr lang="en-US" dirty="0"/>
          </a:p>
          <a:p>
            <a:r>
              <a:rPr lang="en-US" dirty="0" smtClean="0"/>
              <a:t>The Ohio Supreme Court Hears arguments over challenges to the law.</a:t>
            </a:r>
            <a:endParaRPr lang="en-US" dirty="0"/>
          </a:p>
        </p:txBody>
      </p:sp>
    </p:spTree>
    <p:extLst>
      <p:ext uri="{BB962C8B-B14F-4D97-AF65-F5344CB8AC3E}">
        <p14:creationId xmlns:p14="http://schemas.microsoft.com/office/powerpoint/2010/main" val="2283383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8153195" cy="2069599"/>
          </a:xfrm>
        </p:spPr>
        <p:txBody>
          <a:bodyPr>
            <a:normAutofit fontScale="90000"/>
          </a:bodyPr>
          <a:lstStyle/>
          <a:p>
            <a:r>
              <a:rPr lang="en-US" dirty="0" smtClean="0">
                <a:effectLst/>
              </a:rPr>
              <a:t>12. The </a:t>
            </a:r>
            <a:r>
              <a:rPr lang="en-US" dirty="0">
                <a:effectLst/>
              </a:rPr>
              <a:t>following question has two parts. </a:t>
            </a:r>
            <a:r>
              <a:rPr lang="en-US" dirty="0" smtClean="0">
                <a:effectLst/>
              </a:rPr>
              <a:t>First</a:t>
            </a:r>
            <a:r>
              <a:rPr lang="en-US" dirty="0">
                <a:effectLst/>
              </a:rPr>
              <a:t>, answer part A. Then, answer part B. </a:t>
            </a:r>
            <a:r>
              <a:rPr lang="en-US" dirty="0">
                <a:effectLst/>
              </a:rPr>
              <a:t/>
            </a:r>
            <a:br>
              <a:rPr lang="en-US" dirty="0">
                <a:effectLst/>
              </a:rPr>
            </a:br>
            <a:r>
              <a:rPr lang="en-US" dirty="0">
                <a:effectLst/>
              </a:rPr>
              <a:t>Part A: After the end of the Civil War, which goal did the federal government hope to accomplish during Reconstruction? </a:t>
            </a:r>
            <a:endParaRPr lang="en-US" dirty="0">
              <a:effectLst/>
            </a:endParaRPr>
          </a:p>
        </p:txBody>
      </p:sp>
      <p:sp>
        <p:nvSpPr>
          <p:cNvPr id="5" name="Content Placeholder 4"/>
          <p:cNvSpPr>
            <a:spLocks noGrp="1"/>
          </p:cNvSpPr>
          <p:nvPr>
            <p:ph idx="1"/>
          </p:nvPr>
        </p:nvSpPr>
        <p:spPr>
          <a:xfrm>
            <a:off x="305784" y="2542903"/>
            <a:ext cx="8596676" cy="3763006"/>
          </a:xfrm>
        </p:spPr>
        <p:txBody>
          <a:bodyPr>
            <a:noAutofit/>
          </a:bodyPr>
          <a:lstStyle/>
          <a:p>
            <a:r>
              <a:rPr lang="en-US" dirty="0">
                <a:effectLst/>
              </a:rPr>
              <a:t>A.	extending rights to southern women </a:t>
            </a:r>
            <a:endParaRPr lang="en-US" dirty="0">
              <a:effectLst/>
            </a:endParaRPr>
          </a:p>
          <a:p>
            <a:r>
              <a:rPr lang="en-US" dirty="0" smtClean="0">
                <a:effectLst/>
              </a:rPr>
              <a:t>B</a:t>
            </a:r>
            <a:r>
              <a:rPr lang="en-US" dirty="0">
                <a:effectLst/>
              </a:rPr>
              <a:t>.	establishing freedoms for former slaves </a:t>
            </a:r>
            <a:endParaRPr lang="en-US" dirty="0">
              <a:effectLst/>
            </a:endParaRPr>
          </a:p>
          <a:p>
            <a:r>
              <a:rPr lang="en-US" dirty="0" smtClean="0">
                <a:effectLst/>
              </a:rPr>
              <a:t>C</a:t>
            </a:r>
            <a:r>
              <a:rPr lang="en-US" dirty="0">
                <a:effectLst/>
              </a:rPr>
              <a:t>.	ensuring political power for Southern Democrats </a:t>
            </a:r>
            <a:endParaRPr lang="en-US" dirty="0">
              <a:effectLst/>
            </a:endParaRPr>
          </a:p>
          <a:p>
            <a:r>
              <a:rPr lang="en-US" dirty="0" smtClean="0">
                <a:effectLst/>
              </a:rPr>
              <a:t>D</a:t>
            </a:r>
            <a:r>
              <a:rPr lang="en-US" dirty="0">
                <a:effectLst/>
              </a:rPr>
              <a:t>.	guaranteeing southern white control over the social and economic condition of African-Americans </a:t>
            </a:r>
            <a:endParaRPr lang="en-US" sz="2400" dirty="0"/>
          </a:p>
        </p:txBody>
      </p:sp>
    </p:spTree>
    <p:extLst>
      <p:ext uri="{BB962C8B-B14F-4D97-AF65-F5344CB8AC3E}">
        <p14:creationId xmlns:p14="http://schemas.microsoft.com/office/powerpoint/2010/main" val="4284165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1355496"/>
          </a:xfrm>
        </p:spPr>
        <p:txBody>
          <a:bodyPr>
            <a:normAutofit/>
          </a:bodyPr>
          <a:lstStyle/>
          <a:p>
            <a:r>
              <a:rPr lang="en-US" sz="3000" b="0" cap="none" dirty="0" smtClean="0">
                <a:effectLst>
                  <a:outerShdw blurRad="38100" dist="38100" dir="2700000" algn="tl">
                    <a:srgbClr val="000000">
                      <a:alpha val="43137"/>
                    </a:srgbClr>
                  </a:outerShdw>
                </a:effectLst>
              </a:rPr>
              <a:t>12. </a:t>
            </a:r>
            <a:r>
              <a:rPr lang="en-US" dirty="0">
                <a:effectLst/>
              </a:rPr>
              <a:t>Part </a:t>
            </a:r>
            <a:r>
              <a:rPr lang="en-US" dirty="0" smtClean="0">
                <a:effectLst/>
              </a:rPr>
              <a:t>B: Select </a:t>
            </a:r>
            <a:r>
              <a:rPr lang="en-US" dirty="0">
                <a:effectLst/>
              </a:rPr>
              <a:t>all of the ways the federal government attempted to accomplish the goal you selected in Part A. </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31910" y="2055223"/>
            <a:ext cx="8596676" cy="3736880"/>
          </a:xfrm>
        </p:spPr>
        <p:txBody>
          <a:bodyPr>
            <a:noAutofit/>
          </a:bodyPr>
          <a:lstStyle/>
          <a:p>
            <a:r>
              <a:rPr lang="en-US" dirty="0" smtClean="0">
                <a:effectLst/>
              </a:rPr>
              <a:t>A</a:t>
            </a:r>
            <a:r>
              <a:rPr lang="en-US" dirty="0">
                <a:effectLst/>
              </a:rPr>
              <a:t>.	abolishment of slavery </a:t>
            </a:r>
            <a:endParaRPr lang="en-US" dirty="0">
              <a:effectLst/>
            </a:endParaRPr>
          </a:p>
          <a:p>
            <a:r>
              <a:rPr lang="en-US" dirty="0" smtClean="0">
                <a:effectLst/>
              </a:rPr>
              <a:t>B</a:t>
            </a:r>
            <a:r>
              <a:rPr lang="en-US" dirty="0">
                <a:effectLst/>
              </a:rPr>
              <a:t>.	establishment of Jim Crow laws </a:t>
            </a:r>
            <a:endParaRPr lang="en-US" dirty="0">
              <a:effectLst/>
            </a:endParaRPr>
          </a:p>
          <a:p>
            <a:r>
              <a:rPr lang="en-US" dirty="0" smtClean="0">
                <a:effectLst/>
              </a:rPr>
              <a:t>C</a:t>
            </a:r>
            <a:r>
              <a:rPr lang="en-US" dirty="0">
                <a:effectLst/>
              </a:rPr>
              <a:t>.	ratification of the 14th Amendment </a:t>
            </a:r>
            <a:endParaRPr lang="en-US" dirty="0">
              <a:effectLst/>
            </a:endParaRPr>
          </a:p>
          <a:p>
            <a:r>
              <a:rPr lang="en-US" dirty="0" smtClean="0">
                <a:effectLst/>
              </a:rPr>
              <a:t>D</a:t>
            </a:r>
            <a:r>
              <a:rPr lang="en-US" dirty="0">
                <a:effectLst/>
              </a:rPr>
              <a:t>.	ratification of the 19th Amendment </a:t>
            </a:r>
            <a:endParaRPr lang="en-US" dirty="0">
              <a:effectLst/>
            </a:endParaRPr>
          </a:p>
          <a:p>
            <a:r>
              <a:rPr lang="en-US" dirty="0" smtClean="0">
                <a:effectLst/>
              </a:rPr>
              <a:t>E</a:t>
            </a:r>
            <a:r>
              <a:rPr lang="en-US" dirty="0">
                <a:effectLst/>
              </a:rPr>
              <a:t>.	guaranteeing African Americans the right to vote </a:t>
            </a:r>
            <a:endParaRPr lang="en-US" dirty="0">
              <a:effectLst/>
            </a:endParaRPr>
          </a:p>
        </p:txBody>
      </p:sp>
    </p:spTree>
    <p:extLst>
      <p:ext uri="{BB962C8B-B14F-4D97-AF65-F5344CB8AC3E}">
        <p14:creationId xmlns:p14="http://schemas.microsoft.com/office/powerpoint/2010/main" val="1605915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1738673"/>
          </a:xfrm>
        </p:spPr>
        <p:txBody>
          <a:bodyPr>
            <a:normAutofit/>
          </a:bodyPr>
          <a:lstStyle/>
          <a:p>
            <a:r>
              <a:rPr lang="en-US" dirty="0">
                <a:effectLst/>
              </a:rPr>
              <a:t>13. Amendments to the U.S. Constitution have been made to extend voting rights to disenfranchised </a:t>
            </a:r>
            <a:r>
              <a:rPr lang="en-US" dirty="0" smtClean="0">
                <a:effectLst/>
              </a:rPr>
              <a:t>groups. Identify </a:t>
            </a:r>
            <a:r>
              <a:rPr lang="en-US" dirty="0">
                <a:effectLst/>
              </a:rPr>
              <a:t>which group was extended voting rights by each amendment.</a:t>
            </a:r>
            <a:endParaRPr lang="en-US" dirty="0">
              <a:effectLst/>
            </a:endParaRPr>
          </a:p>
        </p:txBody>
      </p:sp>
      <p:sp>
        <p:nvSpPr>
          <p:cNvPr id="5" name="Content Placeholder 4"/>
          <p:cNvSpPr>
            <a:spLocks noGrp="1"/>
          </p:cNvSpPr>
          <p:nvPr>
            <p:ph idx="1"/>
          </p:nvPr>
        </p:nvSpPr>
        <p:spPr>
          <a:xfrm>
            <a:off x="305784" y="2664823"/>
            <a:ext cx="8596676" cy="3641086"/>
          </a:xfrm>
        </p:spPr>
        <p:txBody>
          <a:bodyPr>
            <a:noAutofit/>
          </a:bodyPr>
          <a:lstStyle/>
          <a:p>
            <a:r>
              <a:rPr lang="en-US" dirty="0">
                <a:effectLst/>
              </a:rPr>
              <a:t>15th Amendment, 1870  _________________</a:t>
            </a:r>
            <a:endParaRPr lang="en-US" dirty="0">
              <a:effectLst/>
            </a:endParaRPr>
          </a:p>
          <a:p>
            <a:r>
              <a:rPr lang="en-US" dirty="0">
                <a:effectLst/>
              </a:rPr>
              <a:t>19th Amendment, 1920  ______________</a:t>
            </a:r>
            <a:endParaRPr lang="en-US" dirty="0">
              <a:effectLst/>
            </a:endParaRPr>
          </a:p>
          <a:p>
            <a:r>
              <a:rPr lang="en-US" dirty="0">
                <a:effectLst/>
              </a:rPr>
              <a:t>26th Amendment, 1971 ______________</a:t>
            </a:r>
            <a:endParaRPr lang="en-US" dirty="0">
              <a:effectLst/>
            </a:endParaRPr>
          </a:p>
        </p:txBody>
      </p:sp>
    </p:spTree>
    <p:extLst>
      <p:ext uri="{BB962C8B-B14F-4D97-AF65-F5344CB8AC3E}">
        <p14:creationId xmlns:p14="http://schemas.microsoft.com/office/powerpoint/2010/main" val="1885399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74152" cy="1143000"/>
          </a:xfrm>
        </p:spPr>
        <p:txBody>
          <a:bodyPr/>
          <a:lstStyle/>
          <a:p>
            <a:r>
              <a:rPr lang="en-US" sz="3800" dirty="0" smtClean="0">
                <a:solidFill>
                  <a:srgbClr val="FFFFFF"/>
                </a:solidFill>
              </a:rPr>
              <a:t>What types of tings did we believe we should make our own decisions about??</a:t>
            </a:r>
            <a:endParaRPr lang="en-US" sz="3800" dirty="0">
              <a:solidFill>
                <a:srgbClr val="FFFFFF"/>
              </a:solidFill>
            </a:endParaRPr>
          </a:p>
        </p:txBody>
      </p:sp>
      <p:sp>
        <p:nvSpPr>
          <p:cNvPr id="3" name="Content Placeholder 2"/>
          <p:cNvSpPr>
            <a:spLocks noGrp="1"/>
          </p:cNvSpPr>
          <p:nvPr>
            <p:ph sz="half" idx="1"/>
          </p:nvPr>
        </p:nvSpPr>
        <p:spPr/>
        <p:txBody>
          <a:bodyPr/>
          <a:lstStyle/>
          <a:p>
            <a:r>
              <a:rPr lang="en-US" sz="3600" dirty="0" smtClean="0">
                <a:solidFill>
                  <a:srgbClr val="FFFFFF"/>
                </a:solidFill>
              </a:rPr>
              <a:t>Voting</a:t>
            </a:r>
          </a:p>
          <a:p>
            <a:r>
              <a:rPr lang="en-US" sz="3600" dirty="0" smtClean="0">
                <a:solidFill>
                  <a:srgbClr val="FFFFFF"/>
                </a:solidFill>
              </a:rPr>
              <a:t>Taxes</a:t>
            </a:r>
          </a:p>
          <a:p>
            <a:r>
              <a:rPr lang="en-US" sz="3600" dirty="0" smtClean="0">
                <a:solidFill>
                  <a:srgbClr val="FFFFFF"/>
                </a:solidFill>
              </a:rPr>
              <a:t>Jobs</a:t>
            </a:r>
          </a:p>
          <a:p>
            <a:r>
              <a:rPr lang="en-US" sz="3600" dirty="0" smtClean="0">
                <a:solidFill>
                  <a:srgbClr val="FFFFFF"/>
                </a:solidFill>
              </a:rPr>
              <a:t>Trade</a:t>
            </a:r>
          </a:p>
          <a:p>
            <a:endParaRPr lang="en-US" dirty="0"/>
          </a:p>
        </p:txBody>
      </p:sp>
      <p:sp>
        <p:nvSpPr>
          <p:cNvPr id="4" name="Content Placeholder 3"/>
          <p:cNvSpPr>
            <a:spLocks noGrp="1"/>
          </p:cNvSpPr>
          <p:nvPr>
            <p:ph sz="half" idx="2"/>
          </p:nvPr>
        </p:nvSpPr>
        <p:spPr/>
        <p:txBody>
          <a:bodyPr/>
          <a:lstStyle/>
          <a:p>
            <a:r>
              <a:rPr lang="en-US" sz="3600" dirty="0" smtClean="0">
                <a:solidFill>
                  <a:srgbClr val="FFFFFF"/>
                </a:solidFill>
              </a:rPr>
              <a:t>Buying</a:t>
            </a:r>
            <a:endParaRPr lang="en-US" sz="3600" dirty="0">
              <a:solidFill>
                <a:srgbClr val="FFFFFF"/>
              </a:solidFill>
            </a:endParaRPr>
          </a:p>
          <a:p>
            <a:r>
              <a:rPr lang="en-US" sz="3600" dirty="0" smtClean="0">
                <a:solidFill>
                  <a:srgbClr val="FFFFFF"/>
                </a:solidFill>
              </a:rPr>
              <a:t>War</a:t>
            </a:r>
          </a:p>
          <a:p>
            <a:r>
              <a:rPr lang="en-US" sz="3600" dirty="0" smtClean="0">
                <a:solidFill>
                  <a:srgbClr val="FFFFFF"/>
                </a:solidFill>
              </a:rPr>
              <a:t>Military </a:t>
            </a:r>
            <a:r>
              <a:rPr lang="en-US" sz="3600" dirty="0">
                <a:solidFill>
                  <a:srgbClr val="FFFFFF"/>
                </a:solidFill>
              </a:rPr>
              <a:t>service</a:t>
            </a:r>
          </a:p>
          <a:p>
            <a:r>
              <a:rPr lang="en-US" sz="3600" dirty="0">
                <a:solidFill>
                  <a:srgbClr val="FFFFFF"/>
                </a:solidFill>
              </a:rPr>
              <a:t>Religion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88" y="307847"/>
            <a:ext cx="8726628" cy="5743735"/>
          </a:xfrm>
          <a:prstGeom prst="rect">
            <a:avLst/>
          </a:prstGeom>
        </p:spPr>
      </p:pic>
    </p:spTree>
    <p:extLst>
      <p:ext uri="{BB962C8B-B14F-4D97-AF65-F5344CB8AC3E}">
        <p14:creationId xmlns:p14="http://schemas.microsoft.com/office/powerpoint/2010/main" val="6887927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1033279"/>
          </a:xfrm>
        </p:spPr>
        <p:txBody>
          <a:bodyPr>
            <a:normAutofit fontScale="90000"/>
          </a:bodyPr>
          <a:lstStyle/>
          <a:p>
            <a:r>
              <a:rPr lang="en-US" sz="3000" b="0" cap="none" dirty="0" smtClean="0">
                <a:effectLst>
                  <a:outerShdw blurRad="38100" dist="38100" dir="2700000" algn="tl">
                    <a:srgbClr val="000000">
                      <a:alpha val="43137"/>
                    </a:srgbClr>
                  </a:outerShdw>
                </a:effectLst>
              </a:rPr>
              <a:t>14. </a:t>
            </a:r>
            <a:r>
              <a:rPr lang="en-US" dirty="0">
                <a:effectLst/>
              </a:rPr>
              <a:t>Use your knowledge of Federalists vs. Anti-Federalists to identify which group held each of the positions shown</a:t>
            </a:r>
            <a:r>
              <a:rPr lang="en-US" dirty="0" smtClean="0">
                <a:effectLst/>
              </a:rPr>
              <a:t>.</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1933303"/>
            <a:ext cx="8596676" cy="4372606"/>
          </a:xfrm>
        </p:spPr>
        <p:txBody>
          <a:bodyPr>
            <a:noAutofit/>
          </a:bodyPr>
          <a:lstStyle/>
          <a:p>
            <a:r>
              <a:rPr lang="en-US" dirty="0">
                <a:effectLst/>
              </a:rPr>
              <a:t>Federalist or Anti-Federalist</a:t>
            </a:r>
            <a:endParaRPr lang="en-US" dirty="0">
              <a:effectLst/>
            </a:endParaRPr>
          </a:p>
          <a:p>
            <a:r>
              <a:rPr lang="en-US" dirty="0">
                <a:effectLst/>
              </a:rPr>
              <a:t>In the compound republic of America, the power surrendered by the people is first divided between two distinct governments, and then the portion allotted to each subdivided among distinct and separate departments. Hence a double security arises to the rights of the people. The different governments will control each other, at the same time that each will be controlled by itself</a:t>
            </a:r>
            <a:r>
              <a:rPr lang="en-US" dirty="0" smtClean="0">
                <a:effectLst/>
              </a:rPr>
              <a:t>.</a:t>
            </a:r>
            <a:endParaRPr lang="en-US" dirty="0">
              <a:effectLst/>
            </a:endParaRPr>
          </a:p>
        </p:txBody>
      </p:sp>
    </p:spTree>
    <p:extLst>
      <p:ext uri="{BB962C8B-B14F-4D97-AF65-F5344CB8AC3E}">
        <p14:creationId xmlns:p14="http://schemas.microsoft.com/office/powerpoint/2010/main" val="16111414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1033279"/>
          </a:xfrm>
        </p:spPr>
        <p:txBody>
          <a:bodyPr>
            <a:normAutofit fontScale="90000"/>
          </a:bodyPr>
          <a:lstStyle/>
          <a:p>
            <a:r>
              <a:rPr lang="en-US" sz="3000" b="0" cap="none" dirty="0" smtClean="0">
                <a:effectLst>
                  <a:outerShdw blurRad="38100" dist="38100" dir="2700000" algn="tl">
                    <a:srgbClr val="000000">
                      <a:alpha val="43137"/>
                    </a:srgbClr>
                  </a:outerShdw>
                </a:effectLst>
              </a:rPr>
              <a:t>14. </a:t>
            </a:r>
            <a:r>
              <a:rPr lang="en-US" dirty="0">
                <a:effectLst/>
              </a:rPr>
              <a:t>Use your knowledge of Federalists vs. Anti-Federalists to identify which group held each of the positions shown</a:t>
            </a:r>
            <a:r>
              <a:rPr lang="en-US" dirty="0" smtClean="0">
                <a:effectLst/>
              </a:rPr>
              <a:t>.</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1933303"/>
            <a:ext cx="8596676" cy="4372606"/>
          </a:xfrm>
        </p:spPr>
        <p:txBody>
          <a:bodyPr>
            <a:noAutofit/>
          </a:bodyPr>
          <a:lstStyle/>
          <a:p>
            <a:r>
              <a:rPr lang="en-US" dirty="0">
                <a:effectLst/>
              </a:rPr>
              <a:t>Federalist or Anti-Federalist</a:t>
            </a:r>
            <a:endParaRPr lang="en-US" dirty="0">
              <a:effectLst/>
            </a:endParaRPr>
          </a:p>
          <a:p>
            <a:r>
              <a:rPr lang="en-US" dirty="0" smtClean="0">
                <a:effectLst/>
              </a:rPr>
              <a:t>I </a:t>
            </a:r>
            <a:r>
              <a:rPr lang="en-US" dirty="0">
                <a:effectLst/>
              </a:rPr>
              <a:t>wish for nothing more than a good government and a constitution under which our liberties will be perfectly safe. To preserve which, I think the wisest conduct will be to keep the staff of power in our own hands as much as possible…give up a greater share of our liberties.</a:t>
            </a:r>
            <a:endParaRPr lang="en-US" dirty="0">
              <a:effectLst/>
            </a:endParaRPr>
          </a:p>
        </p:txBody>
      </p:sp>
    </p:spTree>
    <p:extLst>
      <p:ext uri="{BB962C8B-B14F-4D97-AF65-F5344CB8AC3E}">
        <p14:creationId xmlns:p14="http://schemas.microsoft.com/office/powerpoint/2010/main" val="6541064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977659"/>
          </a:xfrm>
        </p:spPr>
        <p:txBody>
          <a:bodyPr>
            <a:normAutofit/>
          </a:bodyPr>
          <a:lstStyle/>
          <a:p>
            <a:r>
              <a:rPr lang="en-US" sz="3000" b="0" cap="none" dirty="0" smtClean="0">
                <a:effectLst>
                  <a:outerShdw blurRad="38100" dist="38100" dir="2700000" algn="tl">
                    <a:srgbClr val="000000">
                      <a:alpha val="43137"/>
                    </a:srgbClr>
                  </a:outerShdw>
                </a:effectLst>
              </a:rPr>
              <a:t>15. </a:t>
            </a:r>
            <a:r>
              <a:rPr lang="en-US" dirty="0">
                <a:effectLst/>
              </a:rPr>
              <a:t>How can a citizen become involved in addressing problems that affect the entire state? </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1431830"/>
            <a:ext cx="8596676" cy="4874079"/>
          </a:xfrm>
        </p:spPr>
        <p:txBody>
          <a:bodyPr>
            <a:noAutofit/>
          </a:bodyPr>
          <a:lstStyle/>
          <a:p>
            <a:r>
              <a:rPr lang="en-US" dirty="0">
                <a:effectLst/>
              </a:rPr>
              <a:t>A.	by joining a community watch group </a:t>
            </a:r>
            <a:endParaRPr lang="en-US" dirty="0">
              <a:effectLst/>
            </a:endParaRPr>
          </a:p>
          <a:p>
            <a:r>
              <a:rPr lang="en-US" dirty="0" smtClean="0">
                <a:effectLst/>
              </a:rPr>
              <a:t>B</a:t>
            </a:r>
            <a:r>
              <a:rPr lang="en-US" dirty="0">
                <a:effectLst/>
              </a:rPr>
              <a:t>.	by volunteering for the fire department </a:t>
            </a:r>
            <a:endParaRPr lang="en-US" dirty="0">
              <a:effectLst/>
            </a:endParaRPr>
          </a:p>
          <a:p>
            <a:r>
              <a:rPr lang="en-US" dirty="0" smtClean="0">
                <a:effectLst/>
              </a:rPr>
              <a:t>C</a:t>
            </a:r>
            <a:r>
              <a:rPr lang="en-US" dirty="0">
                <a:effectLst/>
              </a:rPr>
              <a:t>.	by signing petitions to place issues on the ballot </a:t>
            </a:r>
            <a:endParaRPr lang="en-US" dirty="0">
              <a:effectLst/>
            </a:endParaRPr>
          </a:p>
          <a:p>
            <a:r>
              <a:rPr lang="en-US" dirty="0" smtClean="0">
                <a:effectLst/>
              </a:rPr>
              <a:t>D</a:t>
            </a:r>
            <a:r>
              <a:rPr lang="en-US" dirty="0">
                <a:effectLst/>
              </a:rPr>
              <a:t>.	by attending a meeting of the local school board </a:t>
            </a:r>
            <a:endParaRPr lang="en-US" dirty="0">
              <a:effectLst/>
            </a:endParaRPr>
          </a:p>
        </p:txBody>
      </p:sp>
    </p:spTree>
    <p:extLst>
      <p:ext uri="{BB962C8B-B14F-4D97-AF65-F5344CB8AC3E}">
        <p14:creationId xmlns:p14="http://schemas.microsoft.com/office/powerpoint/2010/main" val="13818611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5784" y="301840"/>
            <a:ext cx="8483109" cy="2121763"/>
          </a:xfrm>
        </p:spPr>
        <p:txBody>
          <a:bodyPr>
            <a:noAutofit/>
          </a:bodyPr>
          <a:lstStyle/>
          <a:p>
            <a:r>
              <a:rPr lang="en-US" sz="2500" dirty="0">
                <a:effectLst/>
              </a:rPr>
              <a:t>16. In 1851, Ohio drafted a new constitution that was meant to address problems of the original state constitution. These problems included: </a:t>
            </a:r>
            <a:r>
              <a:rPr lang="en-US" sz="2500" dirty="0" smtClean="0">
                <a:effectLst/>
              </a:rPr>
              <a:t>• </a:t>
            </a:r>
            <a:r>
              <a:rPr lang="en-US" sz="2500" dirty="0">
                <a:effectLst/>
              </a:rPr>
              <a:t>An overburdened judicial branch</a:t>
            </a:r>
            <a:br>
              <a:rPr lang="en-US" sz="2500" dirty="0">
                <a:effectLst/>
              </a:rPr>
            </a:br>
            <a:r>
              <a:rPr lang="en-US" sz="2500" dirty="0">
                <a:effectLst/>
              </a:rPr>
              <a:t>• A significant amount of state government debt • A overly powerful legislative branch </a:t>
            </a:r>
            <a:endParaRPr lang="en-US" sz="2500" dirty="0">
              <a:effectLst/>
            </a:endParaRPr>
          </a:p>
        </p:txBody>
      </p:sp>
      <p:sp>
        <p:nvSpPr>
          <p:cNvPr id="5" name="Content Placeholder 4"/>
          <p:cNvSpPr>
            <a:spLocks noGrp="1"/>
          </p:cNvSpPr>
          <p:nvPr>
            <p:ph idx="1"/>
          </p:nvPr>
        </p:nvSpPr>
        <p:spPr>
          <a:xfrm>
            <a:off x="305784" y="2550416"/>
            <a:ext cx="8596676" cy="3868139"/>
          </a:xfrm>
        </p:spPr>
        <p:txBody>
          <a:bodyPr>
            <a:noAutofit/>
          </a:bodyPr>
          <a:lstStyle/>
          <a:p>
            <a:r>
              <a:rPr lang="en-US" dirty="0">
                <a:effectLst/>
              </a:rPr>
              <a:t>A.	It created district courts. </a:t>
            </a:r>
            <a:endParaRPr lang="en-US" dirty="0">
              <a:effectLst/>
            </a:endParaRPr>
          </a:p>
          <a:p>
            <a:r>
              <a:rPr lang="en-US" dirty="0" smtClean="0">
                <a:effectLst/>
              </a:rPr>
              <a:t>B</a:t>
            </a:r>
            <a:r>
              <a:rPr lang="en-US" dirty="0">
                <a:effectLst/>
              </a:rPr>
              <a:t>.	It instituted debt limitations. </a:t>
            </a:r>
            <a:endParaRPr lang="en-US" dirty="0">
              <a:effectLst/>
            </a:endParaRPr>
          </a:p>
          <a:p>
            <a:r>
              <a:rPr lang="en-US" dirty="0" smtClean="0">
                <a:effectLst/>
              </a:rPr>
              <a:t>C</a:t>
            </a:r>
            <a:r>
              <a:rPr lang="en-US" dirty="0">
                <a:effectLst/>
              </a:rPr>
              <a:t>.	It forgave all outstanding state debt. </a:t>
            </a:r>
            <a:endParaRPr lang="en-US" dirty="0">
              <a:effectLst/>
            </a:endParaRPr>
          </a:p>
          <a:p>
            <a:r>
              <a:rPr lang="en-US" dirty="0" smtClean="0">
                <a:effectLst/>
              </a:rPr>
              <a:t>D</a:t>
            </a:r>
            <a:r>
              <a:rPr lang="en-US" dirty="0">
                <a:effectLst/>
              </a:rPr>
              <a:t>.	It allowed the judicial branch to appoint legislative officials. </a:t>
            </a:r>
            <a:endParaRPr lang="en-US" dirty="0">
              <a:effectLst/>
            </a:endParaRPr>
          </a:p>
          <a:p>
            <a:r>
              <a:rPr lang="en-US" dirty="0" smtClean="0">
                <a:effectLst/>
              </a:rPr>
              <a:t>E</a:t>
            </a:r>
            <a:r>
              <a:rPr lang="en-US" dirty="0">
                <a:effectLst/>
              </a:rPr>
              <a:t>.	It required major executive officials to be elected into office. </a:t>
            </a:r>
            <a:endParaRPr lang="en-US" dirty="0">
              <a:effectLst/>
            </a:endParaRPr>
          </a:p>
          <a:p>
            <a:r>
              <a:rPr lang="en-US" dirty="0" smtClean="0">
                <a:effectLst/>
              </a:rPr>
              <a:t>F</a:t>
            </a:r>
            <a:r>
              <a:rPr lang="en-US" dirty="0">
                <a:effectLst/>
              </a:rPr>
              <a:t>.	It restricted the number of cases that could be brought to trial in the state each year. </a:t>
            </a:r>
            <a:endParaRPr lang="en-US" sz="2400" dirty="0"/>
          </a:p>
        </p:txBody>
      </p:sp>
    </p:spTree>
    <p:extLst>
      <p:ext uri="{BB962C8B-B14F-4D97-AF65-F5344CB8AC3E}">
        <p14:creationId xmlns:p14="http://schemas.microsoft.com/office/powerpoint/2010/main" val="2646801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977659"/>
          </a:xfrm>
        </p:spPr>
        <p:txBody>
          <a:bodyPr>
            <a:normAutofit fontScale="90000"/>
          </a:bodyPr>
          <a:lstStyle/>
          <a:p>
            <a:r>
              <a:rPr lang="en-US" dirty="0" smtClean="0">
                <a:effectLst/>
              </a:rPr>
              <a:t>17. Which </a:t>
            </a:r>
            <a:r>
              <a:rPr lang="en-US" dirty="0">
                <a:effectLst/>
              </a:rPr>
              <a:t>statement accurately describes the relationship between the Ohio Constitution and the U.S. Constitution? </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1431830"/>
            <a:ext cx="8596676" cy="4874079"/>
          </a:xfrm>
        </p:spPr>
        <p:txBody>
          <a:bodyPr>
            <a:noAutofit/>
          </a:bodyPr>
          <a:lstStyle/>
          <a:p>
            <a:r>
              <a:rPr lang="en-US" dirty="0">
                <a:effectLst/>
              </a:rPr>
              <a:t>A.	Ohio laws overrule federal laws when there is a conflict. </a:t>
            </a:r>
            <a:endParaRPr lang="en-US" dirty="0">
              <a:effectLst/>
            </a:endParaRPr>
          </a:p>
          <a:p>
            <a:r>
              <a:rPr lang="en-US" dirty="0" smtClean="0">
                <a:effectLst/>
              </a:rPr>
              <a:t>B</a:t>
            </a:r>
            <a:r>
              <a:rPr lang="en-US" dirty="0">
                <a:effectLst/>
              </a:rPr>
              <a:t>.	All articles of the Ohio Constitution must be the same as all articles of the U.S. Constitution. </a:t>
            </a:r>
            <a:endParaRPr lang="en-US" dirty="0">
              <a:effectLst/>
            </a:endParaRPr>
          </a:p>
          <a:p>
            <a:r>
              <a:rPr lang="en-US" dirty="0" smtClean="0">
                <a:effectLst/>
              </a:rPr>
              <a:t>C</a:t>
            </a:r>
            <a:r>
              <a:rPr lang="en-US" dirty="0">
                <a:effectLst/>
              </a:rPr>
              <a:t>.	The structure of the Ohio Constitution does not resemble the structure of the U.S. Constitution. </a:t>
            </a:r>
            <a:endParaRPr lang="en-US" dirty="0">
              <a:effectLst/>
            </a:endParaRPr>
          </a:p>
          <a:p>
            <a:r>
              <a:rPr lang="en-US" dirty="0" smtClean="0">
                <a:effectLst/>
              </a:rPr>
              <a:t>D</a:t>
            </a:r>
            <a:r>
              <a:rPr lang="en-US" dirty="0">
                <a:effectLst/>
              </a:rPr>
              <a:t>.	The Ohio Constitution is consistent with the key principles of the U.S. Constitution, but contains some laws that differ from the laws of the U.S. Constitution. </a:t>
            </a:r>
            <a:endParaRPr lang="en-US" sz="2400" dirty="0"/>
          </a:p>
        </p:txBody>
      </p:sp>
    </p:spTree>
    <p:extLst>
      <p:ext uri="{BB962C8B-B14F-4D97-AF65-F5344CB8AC3E}">
        <p14:creationId xmlns:p14="http://schemas.microsoft.com/office/powerpoint/2010/main" val="24578642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977659"/>
          </a:xfrm>
        </p:spPr>
        <p:txBody>
          <a:bodyPr>
            <a:normAutofit/>
          </a:bodyPr>
          <a:lstStyle/>
          <a:p>
            <a:r>
              <a:rPr lang="en-US" sz="3000" b="0" cap="none" dirty="0" smtClean="0">
                <a:effectLst>
                  <a:outerShdw blurRad="38100" dist="38100" dir="2700000" algn="tl">
                    <a:srgbClr val="000000">
                      <a:alpha val="43137"/>
                    </a:srgbClr>
                  </a:outerShdw>
                </a:effectLst>
              </a:rPr>
              <a:t>18. </a:t>
            </a:r>
            <a:r>
              <a:rPr lang="en-US" dirty="0">
                <a:effectLst/>
              </a:rPr>
              <a:t>Identify the responsibilities of each branch of government. </a:t>
            </a:r>
            <a:endParaRPr lang="en-US" sz="3000" b="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5784" y="1431830"/>
            <a:ext cx="8596676" cy="4874079"/>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dirty="0">
                <a:effectLst/>
              </a:rPr>
              <a:t>Proposes federal budget</a:t>
            </a:r>
            <a:endParaRPr lang="en-US" dirty="0">
              <a:effectLst/>
            </a:endParaRPr>
          </a:p>
          <a:p>
            <a:r>
              <a:rPr lang="en-US" dirty="0" smtClean="0">
                <a:effectLst/>
              </a:rPr>
              <a:t>B. Sentences </a:t>
            </a:r>
            <a:r>
              <a:rPr lang="en-US" dirty="0">
                <a:effectLst/>
              </a:rPr>
              <a:t>those who break the law</a:t>
            </a:r>
            <a:endParaRPr lang="en-US" dirty="0">
              <a:effectLst/>
            </a:endParaRPr>
          </a:p>
          <a:p>
            <a:r>
              <a:rPr lang="en-US" dirty="0" smtClean="0">
                <a:effectLst/>
              </a:rPr>
              <a:t>C. Institutes </a:t>
            </a:r>
            <a:r>
              <a:rPr lang="en-US" dirty="0">
                <a:effectLst/>
              </a:rPr>
              <a:t>impeachment proceedings</a:t>
            </a:r>
            <a:endParaRPr lang="en-US" dirty="0">
              <a:effectLst/>
            </a:endParaRPr>
          </a:p>
          <a:p>
            <a:r>
              <a:rPr lang="en-US" dirty="0" smtClean="0">
                <a:effectLst/>
              </a:rPr>
              <a:t>D. Interprets </a:t>
            </a:r>
            <a:r>
              <a:rPr lang="en-US" dirty="0">
                <a:effectLst/>
              </a:rPr>
              <a:t>the laws</a:t>
            </a:r>
            <a:endParaRPr lang="en-US" dirty="0">
              <a:effectLst/>
            </a:endParaRPr>
          </a:p>
          <a:p>
            <a:r>
              <a:rPr lang="en-US" dirty="0" smtClean="0">
                <a:effectLst/>
              </a:rPr>
              <a:t>E. Approves </a:t>
            </a:r>
            <a:r>
              <a:rPr lang="en-US" dirty="0">
                <a:effectLst/>
              </a:rPr>
              <a:t>treaties with foreign nations</a:t>
            </a:r>
            <a:endParaRPr lang="en-US" dirty="0">
              <a:effectLst/>
            </a:endParaRPr>
          </a:p>
          <a:p>
            <a:r>
              <a:rPr lang="en-US" dirty="0" smtClean="0">
                <a:effectLst/>
              </a:rPr>
              <a:t>F. Recognizes </a:t>
            </a:r>
            <a:r>
              <a:rPr lang="en-US" dirty="0">
                <a:effectLst/>
              </a:rPr>
              <a:t>foreign nations</a:t>
            </a:r>
            <a:endParaRPr lang="en-US" dirty="0">
              <a:effectLst/>
            </a:endParaRPr>
          </a:p>
        </p:txBody>
      </p:sp>
    </p:spTree>
    <p:extLst>
      <p:ext uri="{BB962C8B-B14F-4D97-AF65-F5344CB8AC3E}">
        <p14:creationId xmlns:p14="http://schemas.microsoft.com/office/powerpoint/2010/main" val="3617016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1458477"/>
          </a:xfrm>
        </p:spPr>
        <p:txBody>
          <a:bodyPr>
            <a:normAutofit fontScale="90000"/>
          </a:bodyPr>
          <a:lstStyle/>
          <a:p>
            <a:r>
              <a:rPr lang="en-US" sz="3000" b="0" cap="none" dirty="0" smtClean="0">
                <a:effectLst>
                  <a:outerShdw blurRad="38100" dist="38100" dir="2700000" algn="tl">
                    <a:srgbClr val="000000">
                      <a:alpha val="43137"/>
                    </a:srgbClr>
                  </a:outerShdw>
                </a:effectLst>
              </a:rPr>
              <a:t>19. </a:t>
            </a:r>
            <a:r>
              <a:rPr lang="en-US" dirty="0">
                <a:effectLst/>
              </a:rPr>
              <a:t>The 17th Amendment established the direct election of U.S. senators. </a:t>
            </a:r>
            <a:r>
              <a:rPr lang="en-US" dirty="0">
                <a:effectLst/>
              </a:rPr>
              <a:t>I</a:t>
            </a:r>
            <a:r>
              <a:rPr lang="en-US" dirty="0" smtClean="0">
                <a:effectLst/>
              </a:rPr>
              <a:t>dentify </a:t>
            </a:r>
            <a:r>
              <a:rPr lang="en-US" dirty="0">
                <a:effectLst/>
              </a:rPr>
              <a:t>whether each group supported or opposed the ratification of the 17th Amendment. </a:t>
            </a:r>
          </a:p>
        </p:txBody>
      </p:sp>
      <p:sp>
        <p:nvSpPr>
          <p:cNvPr id="5" name="Content Placeholder 4"/>
          <p:cNvSpPr>
            <a:spLocks noGrp="1"/>
          </p:cNvSpPr>
          <p:nvPr>
            <p:ph idx="1"/>
          </p:nvPr>
        </p:nvSpPr>
        <p:spPr>
          <a:xfrm>
            <a:off x="305784" y="2716567"/>
            <a:ext cx="8596676" cy="3589342"/>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Wealthy business owners</a:t>
            </a:r>
          </a:p>
          <a:p>
            <a:r>
              <a:rPr lang="en-US" dirty="0" smtClean="0">
                <a:effectLst>
                  <a:outerShdw blurRad="38100" dist="38100" dir="2700000" algn="tl">
                    <a:srgbClr val="000000">
                      <a:alpha val="43137"/>
                    </a:srgbClr>
                  </a:outerShdw>
                </a:effectLst>
              </a:rPr>
              <a:t>B. State political bosses</a:t>
            </a:r>
          </a:p>
          <a:p>
            <a:r>
              <a:rPr lang="en-US" sz="2400" dirty="0" smtClean="0">
                <a:effectLst>
                  <a:outerShdw blurRad="38100" dist="38100" dir="2700000" algn="tl">
                    <a:srgbClr val="000000">
                      <a:alpha val="43137"/>
                    </a:srgbClr>
                  </a:outerShdw>
                </a:effectLst>
              </a:rPr>
              <a:t>C. Members of the Populist Party</a:t>
            </a:r>
          </a:p>
          <a:p>
            <a:r>
              <a:rPr lang="en-US" dirty="0" smtClean="0">
                <a:effectLst>
                  <a:outerShdw blurRad="38100" dist="38100" dir="2700000" algn="tl">
                    <a:srgbClr val="000000">
                      <a:alpha val="43137"/>
                    </a:srgbClr>
                  </a:outerShdw>
                </a:effectLst>
              </a:rPr>
              <a:t>D. Critics of powerful state legislatures</a:t>
            </a:r>
            <a:endParaRPr lang="en-US" sz="2400" dirty="0"/>
          </a:p>
        </p:txBody>
      </p:sp>
    </p:spTree>
    <p:extLst>
      <p:ext uri="{BB962C8B-B14F-4D97-AF65-F5344CB8AC3E}">
        <p14:creationId xmlns:p14="http://schemas.microsoft.com/office/powerpoint/2010/main" val="16482605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151" y="188956"/>
            <a:ext cx="8596676" cy="7206143"/>
          </a:xfrm>
        </p:spPr>
        <p:txBody>
          <a:bodyPr>
            <a:noAutofit/>
          </a:bodyPr>
          <a:lstStyle/>
          <a:p>
            <a:pPr marL="0" indent="0">
              <a:spcBef>
                <a:spcPts val="0"/>
              </a:spcBef>
              <a:buNone/>
            </a:pPr>
            <a:r>
              <a:rPr lang="en-US" sz="2000" dirty="0" smtClean="0">
                <a:effectLst>
                  <a:outerShdw blurRad="38100" dist="38100" dir="2700000" algn="tl">
                    <a:srgbClr val="000000">
                      <a:alpha val="43137"/>
                    </a:srgbClr>
                  </a:outerShdw>
                </a:effectLst>
              </a:rPr>
              <a:t>20. </a:t>
            </a:r>
            <a:r>
              <a:rPr lang="en-US" sz="2000" dirty="0">
                <a:effectLst/>
              </a:rPr>
              <a:t>A state is considering an amendment to its constitution requiring that judges be appointed rather than elected. A supporter of the amendment makes the following statement: </a:t>
            </a:r>
            <a:endParaRPr lang="en-US" sz="2000" dirty="0">
              <a:effectLst/>
            </a:endParaRPr>
          </a:p>
          <a:p>
            <a:pPr marL="0" indent="0">
              <a:spcBef>
                <a:spcPts val="0"/>
              </a:spcBef>
              <a:buNone/>
            </a:pPr>
            <a:r>
              <a:rPr lang="en-US" sz="2000" dirty="0">
                <a:effectLst/>
              </a:rPr>
              <a:t>Electing judges allows choices to be made on the basis of political influence, not merit. I believe that it is time to consider changing this practice to a system whereby judges are appointed by the governor and confirmed by the legislature. </a:t>
            </a:r>
            <a:r>
              <a:rPr lang="en-US" sz="2000" dirty="0" smtClean="0">
                <a:effectLst/>
              </a:rPr>
              <a:t>Our </a:t>
            </a:r>
            <a:r>
              <a:rPr lang="en-US" sz="2000" dirty="0">
                <a:effectLst/>
              </a:rPr>
              <a:t>State Bar (lawyers) Association supports this change because during election years, campaigning and fundraising for the election of judges delays the hearing of cases. This creates a backlog in the year following the election. Furthermore, a survey of voter habits by the State Election Commission reports that 60% of voters fail to vote for judges at all. Voters say they lack relevant criteria for making selections. The Commission </a:t>
            </a:r>
            <a:r>
              <a:rPr lang="en-US" sz="2000" dirty="0" smtClean="0">
                <a:effectLst/>
              </a:rPr>
              <a:t>has </a:t>
            </a:r>
            <a:r>
              <a:rPr lang="en-US" sz="2000" dirty="0">
                <a:effectLst/>
              </a:rPr>
              <a:t>stated its support for the amendment in order to better assure that judges have been chosen on their merits rather than their appeal to special interests. </a:t>
            </a:r>
            <a:endParaRPr lang="en-US" sz="2000" dirty="0">
              <a:effectLst/>
            </a:endParaRPr>
          </a:p>
          <a:p>
            <a:pPr>
              <a:spcBef>
                <a:spcPts val="0"/>
              </a:spcBef>
            </a:pPr>
            <a:r>
              <a:rPr lang="en-US" sz="2000" dirty="0">
                <a:effectLst/>
              </a:rPr>
              <a:t>Explain why the use of the particular sources presented by the supporter of the amendment makes the supporter</a:t>
            </a:r>
            <a:r>
              <a:rPr lang="fr-FR" sz="2000" dirty="0">
                <a:effectLst/>
              </a:rPr>
              <a:t>’</a:t>
            </a:r>
            <a:r>
              <a:rPr lang="en-US" sz="2000" dirty="0">
                <a:effectLst/>
              </a:rPr>
              <a:t>s position credible. Be sure to refer to: </a:t>
            </a:r>
            <a:endParaRPr lang="en-US" sz="2000" dirty="0">
              <a:effectLst/>
            </a:endParaRPr>
          </a:p>
          <a:p>
            <a:pPr>
              <a:spcBef>
                <a:spcPts val="0"/>
              </a:spcBef>
            </a:pPr>
            <a:r>
              <a:rPr lang="en-US" sz="2000" dirty="0">
                <a:effectLst/>
              </a:rPr>
              <a:t>• the qualifications of the sources;</a:t>
            </a:r>
            <a:br>
              <a:rPr lang="en-US" sz="2000" dirty="0">
                <a:effectLst/>
              </a:rPr>
            </a:br>
            <a:r>
              <a:rPr lang="en-US" sz="2000" dirty="0">
                <a:effectLst/>
              </a:rPr>
              <a:t>• the consistency (agreement) between the sources. </a:t>
            </a:r>
            <a:endParaRPr lang="en-US" sz="2000" dirty="0"/>
          </a:p>
        </p:txBody>
      </p:sp>
    </p:spTree>
    <p:extLst>
      <p:ext uri="{BB962C8B-B14F-4D97-AF65-F5344CB8AC3E}">
        <p14:creationId xmlns:p14="http://schemas.microsoft.com/office/powerpoint/2010/main" val="38051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336" y="290424"/>
            <a:ext cx="7765321" cy="4956279"/>
          </a:xfrm>
        </p:spPr>
        <p:txBody>
          <a:bodyPr>
            <a:normAutofit fontScale="90000"/>
          </a:bodyPr>
          <a:lstStyle/>
          <a:p>
            <a:r>
              <a:rPr lang="en-US" sz="3000" b="0" cap="none" dirty="0" smtClean="0">
                <a:effectLst>
                  <a:outerShdw blurRad="38100" dist="38100" dir="2700000" algn="tl">
                    <a:srgbClr val="000000">
                      <a:alpha val="43137"/>
                    </a:srgbClr>
                  </a:outerShdw>
                </a:effectLst>
              </a:rPr>
              <a:t>21. </a:t>
            </a:r>
            <a:r>
              <a:rPr lang="en-US" dirty="0" smtClean="0">
                <a:effectLst/>
              </a:rPr>
              <a:t>Explain </a:t>
            </a:r>
            <a:r>
              <a:rPr lang="en-US" dirty="0">
                <a:effectLst/>
              </a:rPr>
              <a:t>how the passage of the 19th Amendment changed the U.S. Constitution to allow greater participation in government. Be sure to note a restriction on voting that the 19th Amendment addressed. </a:t>
            </a:r>
            <a:r>
              <a:rPr lang="en-US" dirty="0" smtClean="0">
                <a:effectLst/>
              </a:rPr>
              <a:t/>
            </a:r>
            <a:br>
              <a:rPr lang="en-US" dirty="0" smtClean="0">
                <a:effectLst/>
              </a:rPr>
            </a:br>
            <a:r>
              <a:rPr lang="en-US" dirty="0">
                <a:effectLst/>
              </a:rPr>
              <a:t/>
            </a:r>
            <a:br>
              <a:rPr lang="en-US" dirty="0">
                <a:effectLst/>
              </a:rPr>
            </a:br>
            <a:r>
              <a:rPr lang="en-US" dirty="0">
                <a:effectLst/>
              </a:rPr>
              <a:t>Then, explain how the passage of the 26th Amendment continued the change toward greater participation in government. Be sure to note a restriction on voting that the 26th Amendment addressed. </a:t>
            </a:r>
            <a:r>
              <a:rPr lang="en-US" dirty="0">
                <a:effectLst/>
              </a:rPr>
              <a:t/>
            </a:r>
            <a:br>
              <a:rPr lang="en-US" dirty="0">
                <a:effectLst/>
              </a:rPr>
            </a:br>
            <a:endParaRPr lang="en-US" sz="30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29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solidFill>
                  <a:srgbClr val="FFFFFF"/>
                </a:solidFill>
              </a:rPr>
              <a:t>What were the major results of the Enlightenment?</a:t>
            </a:r>
            <a:endParaRPr lang="en-US" sz="3800" dirty="0">
              <a:solidFill>
                <a:srgbClr val="FFFFFF"/>
              </a:solidFill>
            </a:endParaRPr>
          </a:p>
        </p:txBody>
      </p:sp>
      <p:sp>
        <p:nvSpPr>
          <p:cNvPr id="3" name="Content Placeholder 2"/>
          <p:cNvSpPr>
            <a:spLocks noGrp="1"/>
          </p:cNvSpPr>
          <p:nvPr>
            <p:ph idx="1"/>
          </p:nvPr>
        </p:nvSpPr>
        <p:spPr>
          <a:xfrm>
            <a:off x="685800" y="1981200"/>
            <a:ext cx="7772400" cy="2883408"/>
          </a:xfrm>
        </p:spPr>
        <p:txBody>
          <a:bodyPr/>
          <a:lstStyle/>
          <a:p>
            <a:r>
              <a:rPr lang="en-US" sz="3600" dirty="0" smtClean="0">
                <a:solidFill>
                  <a:srgbClr val="FFFFFF"/>
                </a:solidFill>
              </a:rPr>
              <a:t>American &amp; French Revolutions</a:t>
            </a:r>
          </a:p>
          <a:p>
            <a:r>
              <a:rPr lang="en-US" dirty="0" smtClean="0"/>
              <a:t>Birth of Modern Democracy</a:t>
            </a:r>
          </a:p>
          <a:p>
            <a:r>
              <a:rPr lang="en-US" sz="3600" dirty="0" smtClean="0">
                <a:solidFill>
                  <a:srgbClr val="FFFFFF"/>
                </a:solidFill>
              </a:rPr>
              <a:t>Birth of Capitalism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677"/>
            <a:ext cx="9144000" cy="60154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9539"/>
            <a:ext cx="9144000" cy="5858922"/>
          </a:xfrm>
          <a:prstGeom prst="rect">
            <a:avLst/>
          </a:prstGeom>
        </p:spPr>
      </p:pic>
    </p:spTree>
    <p:extLst>
      <p:ext uri="{BB962C8B-B14F-4D97-AF65-F5344CB8AC3E}">
        <p14:creationId xmlns:p14="http://schemas.microsoft.com/office/powerpoint/2010/main" val="28918788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0624"/>
            <a:ext cx="7772400" cy="1901952"/>
          </a:xfrm>
        </p:spPr>
        <p:txBody>
          <a:bodyPr/>
          <a:lstStyle/>
          <a:p>
            <a:r>
              <a:rPr lang="en-US" dirty="0" smtClean="0"/>
              <a:t>Where &amp; when did America’s Founding Fathers first express these ideas?</a:t>
            </a:r>
            <a:endParaRPr lang="en-US" dirty="0"/>
          </a:p>
        </p:txBody>
      </p:sp>
      <p:sp>
        <p:nvSpPr>
          <p:cNvPr id="3" name="Content Placeholder 2"/>
          <p:cNvSpPr>
            <a:spLocks noGrp="1"/>
          </p:cNvSpPr>
          <p:nvPr>
            <p:ph idx="1"/>
          </p:nvPr>
        </p:nvSpPr>
        <p:spPr>
          <a:xfrm>
            <a:off x="685800" y="2813304"/>
            <a:ext cx="7772400" cy="1978152"/>
          </a:xfrm>
        </p:spPr>
        <p:txBody>
          <a:bodyPr/>
          <a:lstStyle/>
          <a:p>
            <a:r>
              <a:rPr lang="en-US" dirty="0" smtClean="0"/>
              <a:t>Declaration of Independence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624"/>
            <a:ext cx="9169209" cy="6097524"/>
          </a:xfrm>
          <a:prstGeom prst="rect">
            <a:avLst/>
          </a:prstGeom>
        </p:spPr>
      </p:pic>
    </p:spTree>
    <p:extLst>
      <p:ext uri="{BB962C8B-B14F-4D97-AF65-F5344CB8AC3E}">
        <p14:creationId xmlns:p14="http://schemas.microsoft.com/office/powerpoint/2010/main" val="35907667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4424"/>
            <a:ext cx="7772400" cy="2417064"/>
          </a:xfrm>
        </p:spPr>
        <p:txBody>
          <a:bodyPr/>
          <a:lstStyle/>
          <a:p>
            <a:r>
              <a:rPr lang="en-US" dirty="0" smtClean="0"/>
              <a:t>Where the basic ideas in the Declaration of Independence that America was based upon?</a:t>
            </a:r>
            <a:endParaRPr lang="en-US" dirty="0"/>
          </a:p>
        </p:txBody>
      </p:sp>
      <p:sp>
        <p:nvSpPr>
          <p:cNvPr id="3" name="Content Placeholder 2"/>
          <p:cNvSpPr>
            <a:spLocks noGrp="1"/>
          </p:cNvSpPr>
          <p:nvPr>
            <p:ph idx="1"/>
          </p:nvPr>
        </p:nvSpPr>
        <p:spPr>
          <a:xfrm>
            <a:off x="685800" y="2904744"/>
            <a:ext cx="7772400" cy="3084576"/>
          </a:xfrm>
        </p:spPr>
        <p:txBody>
          <a:bodyPr/>
          <a:lstStyle/>
          <a:p>
            <a:r>
              <a:rPr lang="en-US" dirty="0" smtClean="0"/>
              <a:t>All men are created equal</a:t>
            </a:r>
          </a:p>
          <a:p>
            <a:r>
              <a:rPr lang="en-US" dirty="0" smtClean="0"/>
              <a:t>We are all born with natural rights such as life, liberty, and the pursuit of happiness</a:t>
            </a:r>
            <a:endParaRPr lang="en-US" dirty="0"/>
          </a:p>
        </p:txBody>
      </p:sp>
    </p:spTree>
    <p:extLst>
      <p:ext uri="{BB962C8B-B14F-4D97-AF65-F5344CB8AC3E}">
        <p14:creationId xmlns:p14="http://schemas.microsoft.com/office/powerpoint/2010/main" val="67897694"/>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_rels/theme9.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World">
  <a:themeElements>
    <a:clrScheme name="">
      <a:dk1>
        <a:srgbClr val="808080"/>
      </a:dk1>
      <a:lt1>
        <a:srgbClr val="FFFF00"/>
      </a:lt1>
      <a:dk2>
        <a:srgbClr val="0066FF"/>
      </a:dk2>
      <a:lt2>
        <a:srgbClr val="FFFF00"/>
      </a:lt2>
      <a:accent1>
        <a:srgbClr val="00CC99"/>
      </a:accent1>
      <a:accent2>
        <a:srgbClr val="3333CC"/>
      </a:accent2>
      <a:accent3>
        <a:srgbClr val="AAB8FF"/>
      </a:accent3>
      <a:accent4>
        <a:srgbClr val="DADA00"/>
      </a:accent4>
      <a:accent5>
        <a:srgbClr val="AAE2CA"/>
      </a:accent5>
      <a:accent6>
        <a:srgbClr val="2D2DB9"/>
      </a:accent6>
      <a:hlink>
        <a:srgbClr val="CCCCFF"/>
      </a:hlink>
      <a:folHlink>
        <a:srgbClr val="B2B2B2"/>
      </a:folHlink>
    </a:clrScheme>
    <a:fontScheme name="Worl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Worl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ag">
  <a:themeElements>
    <a:clrScheme name="Fla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l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a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la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a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a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a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a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la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_Default Design">
  <a:themeElements>
    <a:clrScheme name="Default Design">
      <a:dk1>
        <a:srgbClr val="000000"/>
      </a:dk1>
      <a:lt1>
        <a:srgbClr val="FFFFFF"/>
      </a:lt1>
      <a:dk2>
        <a:srgbClr val="A7A7A7"/>
      </a:dk2>
      <a:lt2>
        <a:srgbClr val="535353"/>
      </a:lt2>
      <a:accent1>
        <a:srgbClr val="00CC99"/>
      </a:accent1>
      <a:accent2>
        <a:srgbClr val="3333CC"/>
      </a:accent2>
      <a:accent3>
        <a:srgbClr val="C0C0C0"/>
      </a:accent3>
      <a:accent4>
        <a:srgbClr val="DADADA"/>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Times New Roman"/>
        <a:ea typeface="Times New Roman"/>
        <a:cs typeface="Times New Roman"/>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World">
  <a:themeElements>
    <a:clrScheme name="">
      <a:dk1>
        <a:srgbClr val="808080"/>
      </a:dk1>
      <a:lt1>
        <a:srgbClr val="FFFF00"/>
      </a:lt1>
      <a:dk2>
        <a:srgbClr val="0066FF"/>
      </a:dk2>
      <a:lt2>
        <a:srgbClr val="FFFF00"/>
      </a:lt2>
      <a:accent1>
        <a:srgbClr val="00CC99"/>
      </a:accent1>
      <a:accent2>
        <a:srgbClr val="3333CC"/>
      </a:accent2>
      <a:accent3>
        <a:srgbClr val="AAB8FF"/>
      </a:accent3>
      <a:accent4>
        <a:srgbClr val="DADA00"/>
      </a:accent4>
      <a:accent5>
        <a:srgbClr val="AAE2CA"/>
      </a:accent5>
      <a:accent6>
        <a:srgbClr val="2D2DB9"/>
      </a:accent6>
      <a:hlink>
        <a:srgbClr val="CCCCFF"/>
      </a:hlink>
      <a:folHlink>
        <a:srgbClr val="B2B2B2"/>
      </a:folHlink>
    </a:clrScheme>
    <a:fontScheme name="Worl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Worl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130</TotalTime>
  <Words>2367</Words>
  <Application>Microsoft Office PowerPoint</Application>
  <PresentationFormat>On-screen Show (4:3)</PresentationFormat>
  <Paragraphs>313</Paragraphs>
  <Slides>68</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68</vt:i4>
      </vt:variant>
    </vt:vector>
  </HeadingPairs>
  <TitlesOfParts>
    <vt:vector size="84" baseType="lpstr">
      <vt:lpstr>Arial</vt:lpstr>
      <vt:lpstr>Bookman Old Style</vt:lpstr>
      <vt:lpstr>Georgia</vt:lpstr>
      <vt:lpstr>Helvetica</vt:lpstr>
      <vt:lpstr>Helvetica Light</vt:lpstr>
      <vt:lpstr>Rockwell</vt:lpstr>
      <vt:lpstr>Times New Roman</vt:lpstr>
      <vt:lpstr>Damask</vt:lpstr>
      <vt:lpstr>World</vt:lpstr>
      <vt:lpstr>Flag</vt:lpstr>
      <vt:lpstr>Black</vt:lpstr>
      <vt:lpstr>2_Default Design</vt:lpstr>
      <vt:lpstr>1_Office Theme</vt:lpstr>
      <vt:lpstr>Default Design</vt:lpstr>
      <vt:lpstr>1_World</vt:lpstr>
      <vt:lpstr>1_Black</vt:lpstr>
      <vt:lpstr>Government AIR Review</vt:lpstr>
      <vt:lpstr>Types of Government</vt:lpstr>
      <vt:lpstr>Government Types</vt:lpstr>
      <vt:lpstr>Government Types</vt:lpstr>
      <vt:lpstr>What was the Enlightenment?</vt:lpstr>
      <vt:lpstr>What types of tings did we believe we should make our own decisions about??</vt:lpstr>
      <vt:lpstr>What were the major results of the Enlightenment?</vt:lpstr>
      <vt:lpstr>Where &amp; when did America’s Founding Fathers first express these ideas?</vt:lpstr>
      <vt:lpstr>Where the basic ideas in the Declaration of Independence that America was based upon?</vt:lpstr>
      <vt:lpstr>What government did America’s Founding Fathers first create that was based on these ideas?</vt:lpstr>
      <vt:lpstr>What law was created to allow new states to join the U.S. as long as they were based upon the ideas of Declaration?</vt:lpstr>
      <vt:lpstr>What was wrong with the Articles of Confederation?</vt:lpstr>
      <vt:lpstr>What new government was created to correct the problems of the Articles of Confederation?</vt:lpstr>
      <vt:lpstr>How could we make sure the Constitution did not create a government that was too powerful?</vt:lpstr>
      <vt:lpstr>Constitutional Principles</vt:lpstr>
      <vt:lpstr>Resolution of Conflict </vt:lpstr>
      <vt:lpstr>Unique Amendments</vt:lpstr>
      <vt:lpstr>Presidential Amendments</vt:lpstr>
      <vt:lpstr>Suffrage Amendments</vt:lpstr>
      <vt:lpstr>Progressive Era Amendments</vt:lpstr>
      <vt:lpstr>Civil War/Reconstruction Amendments</vt:lpstr>
      <vt:lpstr>Fiscal Policies</vt:lpstr>
      <vt:lpstr>Monetary Policies</vt:lpstr>
      <vt:lpstr>The Federalists</vt:lpstr>
      <vt:lpstr>Is the following statement an example of Federalist or Anti-Federalist beliefs? “I wish for nothing more than a good government and a constitution under which our liberties will be perfectly safe. To preserve which, I think the wisest conduct will be to keep the staff of power in our own hands as much as possible…and not give up a greater share of our liberties.” A. Federalist  B. Anti-Federalist </vt:lpstr>
      <vt:lpstr>Federalists and Anti-Federalists debated issues and concerns related to the proposed Constitution. Select the boxes to identify each argument as a Federalist position or an Anti-Federalist position.  </vt:lpstr>
      <vt:lpstr>Executive Branch</vt:lpstr>
      <vt:lpstr>Who is the Executive Branch?</vt:lpstr>
      <vt:lpstr>The President</vt:lpstr>
      <vt:lpstr>Separation of Powers</vt:lpstr>
      <vt:lpstr>Major Constitutional Principles</vt:lpstr>
      <vt:lpstr>Federalism</vt:lpstr>
      <vt:lpstr>PowerPoint Presentation</vt:lpstr>
      <vt:lpstr>PowerPoint Presentation</vt:lpstr>
      <vt:lpstr>Credibility &amp; Bias</vt:lpstr>
      <vt:lpstr>Which source would provide the most credible information about the daily life of factory workers during the 1880s? A. a collection of letters written by a farmer   B. a journal written by an employee at a factory  C. a novel written to encourage factory regulation  D. a pamphlet written by a group opposing unions</vt:lpstr>
      <vt:lpstr>The Legislative Branch</vt:lpstr>
      <vt:lpstr>The Legislative Branch</vt:lpstr>
      <vt:lpstr>The Legislative Branch</vt:lpstr>
      <vt:lpstr>The Executive Branch</vt:lpstr>
      <vt:lpstr>The Executive Branch</vt:lpstr>
      <vt:lpstr>The Executive Branch</vt:lpstr>
      <vt:lpstr>The Judicial Branch</vt:lpstr>
      <vt:lpstr>The Judicial Branch</vt:lpstr>
      <vt:lpstr>The Judicial Branch</vt:lpstr>
      <vt:lpstr>1. What event brought about the adoption of the 25th amendment?</vt:lpstr>
      <vt:lpstr>2. During the 1920s, the manufacture, sale, transportation, import, or export of alcoholic beverages was illegal across the United States. Why did it take the ratification of the 21st Amendment to the Constitution in 1933 to make alcohol manufacture, sale, transportation, importation, or exportation legal again? </vt:lpstr>
      <vt:lpstr>3. What was one change made by the 1851 Ohio Constitution that affected how the state was governed? </vt:lpstr>
      <vt:lpstr>4. The 20th Amendment, ratified in 1933, shortens the period between Election Day and the time when the president and members of Congress take office. What situation made the 20th Amendment a practical improvement? </vt:lpstr>
      <vt:lpstr> 5. Citizens must choose between a plan to build a new city auditorium or a plan to restore the old one. Supporters of the new auditorium claim that building a new auditorium would be more economical than restoring the old one. In evaluating the credibility of this claim, citizens should pay particular attention to </vt:lpstr>
      <vt:lpstr>6. The Federal Reserve uses monetary tools to regulate the money supply and maintain growth and stability in the U.S. economy. One of these tools is the adjustment of the discount rate it charges financial institutions on loans from the Federal Reserve. Identify whether each of the Effects stems from increasing or decreasing the discount rate.</vt:lpstr>
      <vt:lpstr>7. A town council faces budget cuts and can no longer afford to pay for landscaping in town parks. How could a citizen work within his or her own community to help the local government address this problem? </vt:lpstr>
      <vt:lpstr>8. Federalism is one of the basic principles established in the U.S. Constitution. Describe how government in the United States reflects a federal structure. </vt:lpstr>
      <vt:lpstr>9. Why might lawmakers increase taxes and decrease government spending? </vt:lpstr>
      <vt:lpstr>10. Identify the perceived conflict of interest that led to the ratification of the 27th Amendment. </vt:lpstr>
      <vt:lpstr>11. Citizens need to understand how to engage the government properly at various stages of a bill’s passage. Identify the appropriate branch and level of government to target in each scenario shown for a bill.</vt:lpstr>
      <vt:lpstr>12. The following question has two parts. First, answer part A. Then, answer part B.  Part A: After the end of the Civil War, which goal did the federal government hope to accomplish during Reconstruction? </vt:lpstr>
      <vt:lpstr>12. Part B: Select all of the ways the federal government attempted to accomplish the goal you selected in Part A. </vt:lpstr>
      <vt:lpstr>13. Amendments to the U.S. Constitution have been made to extend voting rights to disenfranchised groups. Identify which group was extended voting rights by each amendment.</vt:lpstr>
      <vt:lpstr>14. Use your knowledge of Federalists vs. Anti-Federalists to identify which group held each of the positions shown.</vt:lpstr>
      <vt:lpstr>14. Use your knowledge of Federalists vs. Anti-Federalists to identify which group held each of the positions shown.</vt:lpstr>
      <vt:lpstr>15. How can a citizen become involved in addressing problems that affect the entire state? </vt:lpstr>
      <vt:lpstr>16. In 1851, Ohio drafted a new constitution that was meant to address problems of the original state constitution. These problems included: • An overburdened judicial branch • A significant amount of state government debt • A overly powerful legislative branch </vt:lpstr>
      <vt:lpstr>17. Which statement accurately describes the relationship between the Ohio Constitution and the U.S. Constitution? </vt:lpstr>
      <vt:lpstr>18. Identify the responsibilities of each branch of government. </vt:lpstr>
      <vt:lpstr>19. The 17th Amendment established the direct election of U.S. senators. Identify whether each group supported or opposed the ratification of the 17th Amendment. </vt:lpstr>
      <vt:lpstr>PowerPoint Presentation</vt:lpstr>
      <vt:lpstr>21. Explain how the passage of the 19th Amendment changed the U.S. Constitution to allow greater participation in government. Be sure to note a restriction on voting that the 19th Amendment addressed.   Then, explain how the passage of the 26th Amendment continued the change toward greater participation in government. Be sure to note a restriction on voting that the 26th Amendment addressed.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What event brought about the adoption of the 25th amendment?</dc:title>
  <dc:creator>Joe Foster</dc:creator>
  <cp:lastModifiedBy>Joe Foster</cp:lastModifiedBy>
  <cp:revision>12</cp:revision>
  <dcterms:created xsi:type="dcterms:W3CDTF">2019-04-29T00:29:28Z</dcterms:created>
  <dcterms:modified xsi:type="dcterms:W3CDTF">2019-04-29T02:39:50Z</dcterms:modified>
</cp:coreProperties>
</file>