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1" r:id="rId6"/>
  </p:sldMasterIdLst>
  <p:sldIdLst>
    <p:sldId id="288" r:id="rId7"/>
    <p:sldId id="322" r:id="rId8"/>
    <p:sldId id="323" r:id="rId9"/>
    <p:sldId id="324" r:id="rId10"/>
    <p:sldId id="289" r:id="rId11"/>
    <p:sldId id="312" r:id="rId12"/>
    <p:sldId id="313" r:id="rId13"/>
    <p:sldId id="314" r:id="rId14"/>
    <p:sldId id="295" r:id="rId15"/>
    <p:sldId id="292" r:id="rId16"/>
    <p:sldId id="315" r:id="rId17"/>
    <p:sldId id="294" r:id="rId18"/>
    <p:sldId id="296" r:id="rId19"/>
    <p:sldId id="298" r:id="rId20"/>
    <p:sldId id="287" r:id="rId21"/>
    <p:sldId id="387" r:id="rId22"/>
    <p:sldId id="362" r:id="rId23"/>
    <p:sldId id="325" r:id="rId24"/>
    <p:sldId id="326" r:id="rId25"/>
    <p:sldId id="327" r:id="rId26"/>
    <p:sldId id="283" r:id="rId27"/>
    <p:sldId id="286" r:id="rId28"/>
    <p:sldId id="299" r:id="rId29"/>
    <p:sldId id="281" r:id="rId30"/>
    <p:sldId id="282" r:id="rId31"/>
    <p:sldId id="309" r:id="rId32"/>
    <p:sldId id="284" r:id="rId33"/>
    <p:sldId id="310" r:id="rId34"/>
    <p:sldId id="379" r:id="rId35"/>
    <p:sldId id="380" r:id="rId36"/>
    <p:sldId id="378" r:id="rId37"/>
    <p:sldId id="316" r:id="rId38"/>
    <p:sldId id="317" r:id="rId39"/>
    <p:sldId id="386" r:id="rId40"/>
    <p:sldId id="367" r:id="rId41"/>
    <p:sldId id="259" r:id="rId42"/>
    <p:sldId id="302" r:id="rId43"/>
    <p:sldId id="260" r:id="rId44"/>
    <p:sldId id="285" r:id="rId45"/>
    <p:sldId id="304" r:id="rId46"/>
    <p:sldId id="365" r:id="rId47"/>
    <p:sldId id="372" r:id="rId48"/>
    <p:sldId id="303" r:id="rId49"/>
    <p:sldId id="364" r:id="rId50"/>
    <p:sldId id="278" r:id="rId51"/>
    <p:sldId id="366" r:id="rId52"/>
    <p:sldId id="305" r:id="rId53"/>
    <p:sldId id="370" r:id="rId54"/>
    <p:sldId id="359" r:id="rId55"/>
    <p:sldId id="321" r:id="rId56"/>
    <p:sldId id="369" r:id="rId57"/>
    <p:sldId id="374" r:id="rId58"/>
    <p:sldId id="375" r:id="rId59"/>
    <p:sldId id="270" r:id="rId60"/>
    <p:sldId id="306" r:id="rId61"/>
    <p:sldId id="271" r:id="rId62"/>
    <p:sldId id="272" r:id="rId63"/>
    <p:sldId id="385" r:id="rId64"/>
    <p:sldId id="331" r:id="rId65"/>
    <p:sldId id="363" r:id="rId66"/>
    <p:sldId id="277" r:id="rId67"/>
    <p:sldId id="320" r:id="rId68"/>
    <p:sldId id="388" r:id="rId69"/>
    <p:sldId id="371" r:id="rId70"/>
    <p:sldId id="273" r:id="rId71"/>
    <p:sldId id="383" r:id="rId72"/>
    <p:sldId id="384" r:id="rId73"/>
    <p:sldId id="377" r:id="rId74"/>
    <p:sldId id="307" r:id="rId75"/>
    <p:sldId id="376" r:id="rId76"/>
    <p:sldId id="368" r:id="rId77"/>
    <p:sldId id="308" r:id="rId78"/>
    <p:sldId id="381" r:id="rId79"/>
    <p:sldId id="360" r:id="rId80"/>
    <p:sldId id="269" r:id="rId81"/>
    <p:sldId id="373" r:id="rId82"/>
    <p:sldId id="361" r:id="rId83"/>
    <p:sldId id="382" r:id="rId84"/>
    <p:sldId id="333" r:id="rId85"/>
    <p:sldId id="319" r:id="rId86"/>
    <p:sldId id="328" r:id="rId87"/>
    <p:sldId id="329" r:id="rId88"/>
    <p:sldId id="332"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p:scale>
          <a:sx n="76" d="100"/>
          <a:sy n="76" d="100"/>
        </p:scale>
        <p:origin x="1670" y="341"/>
      </p:cViewPr>
      <p:guideLst>
        <p:guide orient="horz" pos="2160"/>
        <p:guide pos="2880"/>
      </p:guideLst>
    </p:cSldViewPr>
  </p:slideViewPr>
  <p:notesTextViewPr>
    <p:cViewPr>
      <p:scale>
        <a:sx n="1" d="1"/>
        <a:sy n="1" d="1"/>
      </p:scale>
      <p:origin x="0" y="0"/>
    </p:cViewPr>
  </p:notesTextViewPr>
  <p:sorterViewPr>
    <p:cViewPr>
      <p:scale>
        <a:sx n="124" d="100"/>
        <a:sy n="124" d="100"/>
      </p:scale>
      <p:origin x="0" y="-2419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sz="54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4200">
                <a:solidFill>
                  <a:srgbClr val="FFFFFF"/>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1D9B29-BE97-4391-8A2D-775D02FAC78E}"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258922405"/>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B558B9-DBBB-4195-AA7A-5C647744CB12}"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74415519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49A4B9-FB01-4AFD-B97A-2A67431AF003}"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3491434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184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41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439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62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303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60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76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43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600">
                <a:solidFill>
                  <a:srgbClr val="FFFFFF"/>
                </a:solidFill>
              </a:defRPr>
            </a:lvl1pPr>
            <a:lvl2pPr>
              <a:defRPr sz="3200">
                <a:solidFill>
                  <a:srgbClr val="FFFFFF"/>
                </a:solidFill>
              </a:defRPr>
            </a:lvl2pPr>
            <a:lvl3pPr>
              <a:defRPr sz="3200">
                <a:solidFill>
                  <a:srgbClr val="FFFFFF"/>
                </a:solidFill>
              </a:defRPr>
            </a:lvl3pPr>
            <a:lvl4pPr>
              <a:defRPr sz="3200">
                <a:solidFill>
                  <a:srgbClr val="FFFFFF"/>
                </a:solidFill>
              </a:defRPr>
            </a:lvl4pPr>
            <a:lvl5pPr>
              <a:defRPr sz="32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7F77AE-AF48-40C6-9BA3-7F9C47A3E37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4148251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75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670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18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DBEA8-BF44-4FE4-BED2-1F1FFC24177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3166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7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91F5F6-447E-4072-A44C-C641005D3C7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4143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C250AD-A7B3-45C6-B8E7-96F349A815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0433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A19759-DE90-46F3-B5EB-98C58C05745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9914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26DFBDE-7940-49AE-AC74-D0E4DCACC9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4754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8C1D24-CD3B-4B8E-9865-3FC8D329E0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20498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19B6CB-0185-42A2-9B16-B313114381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742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584015-BB52-4D26-8A7C-C1765268248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695721089"/>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A80492-10EA-4603-979F-C2AC517A1B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5785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55F9DE-B95B-4D2E-A4AB-CF00DFA430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1431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6D15F-D56D-4115-9796-183334F47F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272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F363B8-F85F-4B0E-B004-3B23AD1A24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2487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BE2CD6-8D12-452F-87F7-60AF7C2146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7945228"/>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7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40F33F-4494-43E4-8E80-258511AE7F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1819981"/>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3CF479-CC7B-48E4-87A0-C6422DBF22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65352"/>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0E32DD-A195-473F-9F26-03FD6AF873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270942"/>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FFDDDB-46C9-4F10-A05F-0912DE9FAB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8034490"/>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A3A5B4-266D-430F-B2EC-C865EB5497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2882721"/>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D375BD-D553-4CE3-990C-D474D01C5AB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747064723"/>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9209BD-9813-468A-80E7-AA0DC17BB6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4179757"/>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EB9D6C-3E58-471D-B77D-9C02DE62AD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5375803"/>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622C99-AC4D-4187-A6D5-1F2E62583B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969099"/>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00B777-6B03-4E36-86C0-225A060E40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2436499"/>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CEDF33-4733-431F-979F-AD06420AAE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0845994"/>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6"/>
          </a:xfrm>
          <a:prstGeom prst="rect">
            <a:avLst/>
          </a:prstGeom>
        </p:spPr>
        <p:txBody>
          <a:bodyPr/>
          <a:lstStyle>
            <a:lvl1pPr>
              <a:defRPr sz="4062"/>
            </a:lvl1pPr>
          </a:lstStyle>
          <a:p>
            <a:r>
              <a:t>Click to edit Master title style</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spcBef>
                <a:spcPts val="646"/>
              </a:spcBef>
              <a:buSzTx/>
              <a:buNone/>
              <a:defRPr sz="2954"/>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826944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edit Master title style</a:t>
            </a:r>
          </a:p>
        </p:txBody>
      </p:sp>
      <p:sp>
        <p:nvSpPr>
          <p:cNvPr id="21" name="Shape 21"/>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47348634"/>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4" y="4406903"/>
            <a:ext cx="7772401" cy="1362079"/>
          </a:xfrm>
          <a:prstGeom prst="rect">
            <a:avLst/>
          </a:prstGeom>
        </p:spPr>
        <p:txBody>
          <a:bodyPr anchor="t"/>
          <a:lstStyle>
            <a:lvl1pPr algn="l">
              <a:defRPr sz="3692" b="1" cap="all"/>
            </a:lvl1pPr>
          </a:lstStyle>
          <a:p>
            <a:r>
              <a:t>Click to edit Master title style</a:t>
            </a:r>
          </a:p>
        </p:txBody>
      </p:sp>
      <p:sp>
        <p:nvSpPr>
          <p:cNvPr id="30" name="Shape 30"/>
          <p:cNvSpPr>
            <a:spLocks noGrp="1"/>
          </p:cNvSpPr>
          <p:nvPr>
            <p:ph type="body" sz="quarter" idx="1"/>
          </p:nvPr>
        </p:nvSpPr>
        <p:spPr>
          <a:xfrm>
            <a:off x="722314" y="2906715"/>
            <a:ext cx="7772401" cy="1500191"/>
          </a:xfrm>
          <a:prstGeom prst="rect">
            <a:avLst/>
          </a:prstGeom>
        </p:spPr>
        <p:txBody>
          <a:bodyPr anchor="b"/>
          <a:lstStyle>
            <a:lvl1pPr marL="0" indent="0">
              <a:spcBef>
                <a:spcPts val="369"/>
              </a:spcBef>
              <a:buSzTx/>
              <a:buNone/>
              <a:defRPr sz="1846"/>
            </a:lvl1pPr>
          </a:lstStyle>
          <a:p>
            <a:r>
              <a:t>Click to 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4186847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lvl1pPr>
              <a:defRPr sz="4062"/>
            </a:lvl1pPr>
          </a:lstStyle>
          <a:p>
            <a:r>
              <a:t>Click to edit Master title style</a:t>
            </a:r>
          </a:p>
        </p:txBody>
      </p:sp>
      <p:sp>
        <p:nvSpPr>
          <p:cNvPr id="39" name="Shape 39"/>
          <p:cNvSpPr>
            <a:spLocks noGrp="1"/>
          </p:cNvSpPr>
          <p:nvPr>
            <p:ph type="body" sz="half" idx="1"/>
          </p:nvPr>
        </p:nvSpPr>
        <p:spPr>
          <a:xfrm>
            <a:off x="685800" y="1981200"/>
            <a:ext cx="3810000" cy="4114800"/>
          </a:xfrm>
          <a:prstGeom prst="rect">
            <a:avLst/>
          </a:prstGeom>
        </p:spPr>
        <p:txBody>
          <a:bodyPr/>
          <a:lstStyle>
            <a:lvl1pPr>
              <a:spcBef>
                <a:spcPts val="554"/>
              </a:spcBef>
              <a:defRPr sz="2585"/>
            </a:lvl1pPr>
            <a:lvl2pPr marL="729780" indent="-307738">
              <a:spcBef>
                <a:spcPts val="554"/>
              </a:spcBef>
              <a:defRPr sz="2585"/>
            </a:lvl2pPr>
            <a:lvl3pPr marL="1139510" indent="-295427">
              <a:spcBef>
                <a:spcPts val="554"/>
              </a:spcBef>
              <a:defRPr sz="2585"/>
            </a:lvl3pPr>
            <a:lvl4pPr marL="1594378" indent="-328254">
              <a:spcBef>
                <a:spcPts val="554"/>
              </a:spcBef>
              <a:defRPr sz="2585"/>
            </a:lvl4pPr>
            <a:lvl5pPr marL="2016420" indent="-328254">
              <a:spcBef>
                <a:spcPts val="554"/>
              </a:spcBef>
              <a:defRPr sz="2585"/>
            </a:lvl5pPr>
          </a:lstStyle>
          <a:p>
            <a:r>
              <a:t>Click to 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24248860"/>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457200" y="274640"/>
            <a:ext cx="8229600" cy="1143001"/>
          </a:xfrm>
          <a:prstGeom prst="rect">
            <a:avLst/>
          </a:prstGeom>
        </p:spPr>
        <p:txBody>
          <a:bodyPr/>
          <a:lstStyle>
            <a:lvl1pPr>
              <a:defRPr sz="4062"/>
            </a:lvl1pPr>
          </a:lstStyle>
          <a:p>
            <a:r>
              <a:t>Click to edit Master title style</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462"/>
              </a:spcBef>
              <a:buSzTx/>
              <a:buNone/>
              <a:defRPr sz="2215" b="1"/>
            </a:lvl1pPr>
          </a:lstStyle>
          <a:p>
            <a:r>
              <a:t>Click to edit Master text styles</a:t>
            </a:r>
          </a:p>
        </p:txBody>
      </p:sp>
      <p:sp>
        <p:nvSpPr>
          <p:cNvPr id="49" name="Shape 49"/>
          <p:cNvSpPr>
            <a:spLocks noGrp="1"/>
          </p:cNvSpPr>
          <p:nvPr>
            <p:ph type="body" sz="quarter" idx="13"/>
          </p:nvPr>
        </p:nvSpPr>
        <p:spPr>
          <a:xfrm>
            <a:off x="4645025" y="1535113"/>
            <a:ext cx="4041779" cy="639767"/>
          </a:xfrm>
          <a:prstGeom prst="rect">
            <a:avLst/>
          </a:prstGeom>
        </p:spPr>
        <p:txBody>
          <a:bodyPr anchor="b"/>
          <a:lstStyle/>
          <a:p>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9716268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0C3082-0382-4CB6-8AB3-87011C272CDE}"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497224578"/>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lvl1pPr>
              <a:defRPr sz="4062"/>
            </a:lvl1p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2613021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8252411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1" y="273050"/>
            <a:ext cx="3008313" cy="1162050"/>
          </a:xfrm>
          <a:prstGeom prst="rect">
            <a:avLst/>
          </a:prstGeom>
        </p:spPr>
        <p:txBody>
          <a:bodyPr anchor="b"/>
          <a:lstStyle>
            <a:lvl1pPr algn="l">
              <a:defRPr sz="1846" b="1"/>
            </a:lvl1pPr>
          </a:lstStyle>
          <a:p>
            <a:r>
              <a:t>Click to edit Master title style</a:t>
            </a:r>
          </a:p>
        </p:txBody>
      </p:sp>
      <p:sp>
        <p:nvSpPr>
          <p:cNvPr id="73" name="Shape 73"/>
          <p:cNvSpPr>
            <a:spLocks noGrp="1"/>
          </p:cNvSpPr>
          <p:nvPr>
            <p:ph type="body" idx="1"/>
          </p:nvPr>
        </p:nvSpPr>
        <p:spPr>
          <a:xfrm>
            <a:off x="3575051" y="273052"/>
            <a:ext cx="5111750" cy="5853115"/>
          </a:xfrm>
          <a:prstGeom prst="rect">
            <a:avLst/>
          </a:prstGeom>
        </p:spPr>
        <p:txBody>
          <a:bodyPr/>
          <a:lstStyle>
            <a:lvl1pPr>
              <a:spcBef>
                <a:spcPts val="646"/>
              </a:spcBef>
              <a:defRPr sz="2954"/>
            </a:lvl1pPr>
            <a:lvl2pPr marL="723499" indent="-301458">
              <a:spcBef>
                <a:spcPts val="646"/>
              </a:spcBef>
              <a:defRPr sz="2954"/>
            </a:lvl2pPr>
            <a:lvl3pPr marL="1125444" indent="-281361">
              <a:spcBef>
                <a:spcPts val="646"/>
              </a:spcBef>
              <a:defRPr sz="2954"/>
            </a:lvl3pPr>
            <a:lvl4pPr marL="1603757" indent="-337633">
              <a:spcBef>
                <a:spcPts val="646"/>
              </a:spcBef>
              <a:defRPr sz="2954"/>
            </a:lvl4pPr>
            <a:lvl5pPr marL="2025798" indent="-337633">
              <a:spcBef>
                <a:spcPts val="646"/>
              </a:spcBef>
              <a:defRPr sz="2954"/>
            </a:lvl5pPr>
          </a:lstStyle>
          <a:p>
            <a:r>
              <a:t>Click to 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half" idx="13"/>
          </p:nvPr>
        </p:nvSpPr>
        <p:spPr>
          <a:xfrm>
            <a:off x="457200" y="1435103"/>
            <a:ext cx="3008315" cy="4691063"/>
          </a:xfrm>
          <a:prstGeom prst="rect">
            <a:avLst/>
          </a:prstGeom>
        </p:spPr>
        <p:txBody>
          <a:bodyPr/>
          <a:lstStyle/>
          <a:p>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051701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6" y="4800600"/>
            <a:ext cx="5486403" cy="566738"/>
          </a:xfrm>
          <a:prstGeom prst="rect">
            <a:avLst/>
          </a:prstGeom>
        </p:spPr>
        <p:txBody>
          <a:bodyPr anchor="b"/>
          <a:lstStyle>
            <a:lvl1pPr algn="l">
              <a:defRPr sz="1846" b="1"/>
            </a:lvl1pPr>
          </a:lstStyle>
          <a:p>
            <a:r>
              <a:t>Click to edit Master title style</a:t>
            </a:r>
          </a:p>
        </p:txBody>
      </p:sp>
      <p:sp>
        <p:nvSpPr>
          <p:cNvPr id="83" name="Shape 83"/>
          <p:cNvSpPr>
            <a:spLocks noGrp="1"/>
          </p:cNvSpPr>
          <p:nvPr>
            <p:ph type="pic" sz="half" idx="13"/>
          </p:nvPr>
        </p:nvSpPr>
        <p:spPr>
          <a:xfrm>
            <a:off x="1792286" y="612775"/>
            <a:ext cx="5486403" cy="4114800"/>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1792286" y="5367337"/>
            <a:ext cx="5486403" cy="804866"/>
          </a:xfrm>
          <a:prstGeom prst="rect">
            <a:avLst/>
          </a:prstGeom>
        </p:spPr>
        <p:txBody>
          <a:bodyPr/>
          <a:lstStyle>
            <a:lvl1pPr marL="0" indent="0">
              <a:spcBef>
                <a:spcPts val="277"/>
              </a:spcBef>
              <a:buSzTx/>
              <a:buNone/>
              <a:defRPr sz="1292"/>
            </a:lvl1pPr>
          </a:lstStyle>
          <a:p>
            <a:r>
              <a:t>Click to 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50204484"/>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lvl1pPr>
              <a:defRPr sz="4062"/>
            </a:lvl1pPr>
          </a:lstStyle>
          <a:p>
            <a:r>
              <a:t>Click to edit Master title style</a:t>
            </a:r>
          </a:p>
        </p:txBody>
      </p:sp>
      <p:sp>
        <p:nvSpPr>
          <p:cNvPr id="93" name="Shape 93"/>
          <p:cNvSpPr>
            <a:spLocks noGrp="1"/>
          </p:cNvSpPr>
          <p:nvPr>
            <p:ph type="body" idx="1"/>
          </p:nvPr>
        </p:nvSpPr>
        <p:spPr>
          <a:prstGeom prst="rect">
            <a:avLst/>
          </a:prstGeom>
        </p:spPr>
        <p:txBody>
          <a:bodyPr/>
          <a:lstStyle>
            <a:lvl1pPr>
              <a:spcBef>
                <a:spcPts val="646"/>
              </a:spcBef>
              <a:defRPr sz="2954"/>
            </a:lvl1pPr>
            <a:lvl2pPr marL="723499" indent="-301458">
              <a:spcBef>
                <a:spcPts val="646"/>
              </a:spcBef>
              <a:defRPr sz="2954"/>
            </a:lvl2pPr>
            <a:lvl3pPr marL="1125444" indent="-281361">
              <a:spcBef>
                <a:spcPts val="646"/>
              </a:spcBef>
              <a:defRPr sz="2954"/>
            </a:lvl3pPr>
            <a:lvl4pPr marL="1603757" indent="-337633">
              <a:spcBef>
                <a:spcPts val="646"/>
              </a:spcBef>
              <a:defRPr sz="2954"/>
            </a:lvl4pPr>
            <a:lvl5pPr marL="2025798" indent="-337633">
              <a:spcBef>
                <a:spcPts val="646"/>
              </a:spcBef>
              <a:defRPr sz="2954"/>
            </a:lvl5pPr>
          </a:lstStyle>
          <a:p>
            <a:r>
              <a:t>Click to 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2377292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515100" y="609600"/>
            <a:ext cx="1943100" cy="5486400"/>
          </a:xfrm>
          <a:prstGeom prst="rect">
            <a:avLst/>
          </a:prstGeom>
        </p:spPr>
        <p:txBody>
          <a:bodyPr/>
          <a:lstStyle>
            <a:lvl1pPr>
              <a:defRPr sz="4062"/>
            </a:lvl1pPr>
          </a:lstStyle>
          <a:p>
            <a:r>
              <a:t>Click to edit Master title style</a:t>
            </a:r>
          </a:p>
        </p:txBody>
      </p:sp>
      <p:sp>
        <p:nvSpPr>
          <p:cNvPr id="102" name="Shape 102"/>
          <p:cNvSpPr>
            <a:spLocks noGrp="1"/>
          </p:cNvSpPr>
          <p:nvPr>
            <p:ph type="body" idx="1"/>
          </p:nvPr>
        </p:nvSpPr>
        <p:spPr>
          <a:xfrm>
            <a:off x="685800" y="609600"/>
            <a:ext cx="5676900" cy="5486400"/>
          </a:xfrm>
          <a:prstGeom prst="rect">
            <a:avLst/>
          </a:prstGeom>
        </p:spPr>
        <p:txBody>
          <a:bodyPr/>
          <a:lstStyle>
            <a:lvl1pPr>
              <a:spcBef>
                <a:spcPts val="646"/>
              </a:spcBef>
              <a:defRPr sz="2954"/>
            </a:lvl1pPr>
            <a:lvl2pPr marL="723499" indent="-301458">
              <a:spcBef>
                <a:spcPts val="646"/>
              </a:spcBef>
              <a:defRPr sz="2954"/>
            </a:lvl2pPr>
            <a:lvl3pPr marL="1125444" indent="-281361">
              <a:spcBef>
                <a:spcPts val="646"/>
              </a:spcBef>
              <a:defRPr sz="2954"/>
            </a:lvl3pPr>
            <a:lvl4pPr marL="1603757" indent="-337633">
              <a:spcBef>
                <a:spcPts val="646"/>
              </a:spcBef>
              <a:defRPr sz="2954"/>
            </a:lvl4pPr>
            <a:lvl5pPr marL="2025798" indent="-337633">
              <a:spcBef>
                <a:spcPts val="646"/>
              </a:spcBef>
              <a:defRPr sz="2954"/>
            </a:lvl5pPr>
          </a:lstStyle>
          <a:p>
            <a:r>
              <a:t>Click to 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7298976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10" name="Shape 110"/>
          <p:cNvSpPr>
            <a:spLocks noGrp="1"/>
          </p:cNvSpPr>
          <p:nvPr>
            <p:ph type="title"/>
          </p:nvPr>
        </p:nvSpPr>
        <p:spPr>
          <a:prstGeom prst="rect">
            <a:avLst/>
          </a:prstGeom>
        </p:spPr>
        <p:txBody>
          <a:bodyPr/>
          <a:lstStyle/>
          <a:p>
            <a:r>
              <a:t>Title Text</a:t>
            </a:r>
          </a:p>
        </p:txBody>
      </p:sp>
      <p:sp>
        <p:nvSpPr>
          <p:cNvPr id="111" name="Shape 11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43996414"/>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774387"/>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38535" y="464344"/>
            <a:ext cx="6861105" cy="4152305"/>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892969" y="4723805"/>
            <a:ext cx="7358063" cy="1000125"/>
          </a:xfrm>
          <a:prstGeom prst="rect">
            <a:avLst/>
          </a:prstGeom>
        </p:spPr>
        <p:txBody>
          <a:bodyPr/>
          <a:lstStyle/>
          <a:p>
            <a:r>
              <a:t>Title Text</a:t>
            </a:r>
          </a:p>
        </p:txBody>
      </p:sp>
      <p:sp>
        <p:nvSpPr>
          <p:cNvPr id="22" name="Shape 22"/>
          <p:cNvSpPr>
            <a:spLocks noGrp="1"/>
          </p:cNvSpPr>
          <p:nvPr>
            <p:ph type="body" sz="quarter" idx="1"/>
          </p:nvPr>
        </p:nvSpPr>
        <p:spPr>
          <a:xfrm>
            <a:off x="892969" y="5759649"/>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30775833"/>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92969" y="2268141"/>
            <a:ext cx="7358063"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8907604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FFFFFF"/>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82B4D1-0E27-47B0-8F4A-CA75154AF038}"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057806837"/>
      </p:ext>
    </p:extLst>
  </p:cSld>
  <p:clrMapOvr>
    <a:masterClrMapping/>
  </p:clrMapOvr>
  <p:transition>
    <p:random/>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723804" y="449240"/>
            <a:ext cx="3744682" cy="5777509"/>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669726" y="446484"/>
            <a:ext cx="3750469" cy="2803922"/>
          </a:xfrm>
          <a:prstGeom prst="rect">
            <a:avLst/>
          </a:prstGeom>
        </p:spPr>
        <p:txBody>
          <a:bodyPr anchor="b"/>
          <a:lstStyle>
            <a:lvl1pPr>
              <a:defRPr sz="4219"/>
            </a:lvl1pPr>
          </a:lstStyle>
          <a:p>
            <a:r>
              <a:t>Title Text</a:t>
            </a:r>
          </a:p>
        </p:txBody>
      </p:sp>
      <p:sp>
        <p:nvSpPr>
          <p:cNvPr id="40" name="Shape 40"/>
          <p:cNvSpPr>
            <a:spLocks noGrp="1"/>
          </p:cNvSpPr>
          <p:nvPr>
            <p:ph type="body" sz="quarter" idx="1"/>
          </p:nvPr>
        </p:nvSpPr>
        <p:spPr>
          <a:xfrm>
            <a:off x="669726" y="3348633"/>
            <a:ext cx="3750469" cy="289321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77857725"/>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3531978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90472581"/>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669726" y="1821656"/>
            <a:ext cx="3750469" cy="4420195"/>
          </a:xfrm>
          <a:prstGeom prst="rect">
            <a:avLst/>
          </a:prstGeom>
        </p:spPr>
        <p:txBody>
          <a:bodyPr/>
          <a:lstStyle>
            <a:lvl1pPr marL="241093" indent="-241093">
              <a:spcBef>
                <a:spcPts val="2250"/>
              </a:spcBef>
              <a:defRPr sz="1969"/>
            </a:lvl1pPr>
            <a:lvl2pPr marL="482186" indent="-241093">
              <a:spcBef>
                <a:spcPts val="2250"/>
              </a:spcBef>
              <a:defRPr sz="1969"/>
            </a:lvl2pPr>
            <a:lvl3pPr marL="866149" indent="-241093">
              <a:spcBef>
                <a:spcPts val="2250"/>
              </a:spcBef>
              <a:defRPr sz="1969"/>
            </a:lvl3pPr>
            <a:lvl4pPr marL="1178677" indent="-241093">
              <a:spcBef>
                <a:spcPts val="2250"/>
              </a:spcBef>
              <a:defRPr sz="1969"/>
            </a:lvl4pPr>
            <a:lvl5pPr marL="149120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85184299"/>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669727" y="892969"/>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4990173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4732734" y="3491508"/>
            <a:ext cx="3750469" cy="2741414"/>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4732734" y="446484"/>
            <a:ext cx="3750469" cy="2741414"/>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669726" y="446484"/>
            <a:ext cx="3750469" cy="578643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41754867"/>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892969" y="4473774"/>
            <a:ext cx="7358063"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Shape 94"/>
          <p:cNvSpPr>
            <a:spLocks noGrp="1"/>
          </p:cNvSpPr>
          <p:nvPr>
            <p:ph type="body" sz="quarter" idx="14"/>
          </p:nvPr>
        </p:nvSpPr>
        <p:spPr>
          <a:xfrm>
            <a:off x="892969" y="2984579"/>
            <a:ext cx="7358063" cy="513795"/>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3291712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2232" y="0"/>
            <a:ext cx="9144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62793091"/>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4134989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89B8A1-05C0-4D6D-A8AA-882DAF59E871}"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57291918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082695-4D00-4CAA-A95E-AEACA2137CC1}"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668822469"/>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E179F9-D8FF-45FE-9066-2377571A6E7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65900386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50">
                <a:latin typeface="Times New Roman" charset="0"/>
              </a:defRPr>
            </a:lvl1pPr>
          </a:lstStyle>
          <a:p>
            <a:pPr fontAlgn="base">
              <a:spcBef>
                <a:spcPct val="0"/>
              </a:spcBef>
              <a:spcAft>
                <a:spcPct val="0"/>
              </a:spcAft>
              <a:defRPr/>
            </a:pPr>
            <a:endParaRPr lang="en-US">
              <a:solidFill>
                <a:srgbClr val="FFFF00"/>
              </a:solidFill>
            </a:endParaRPr>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Times New Roman" charset="0"/>
              </a:defRPr>
            </a:lvl1pPr>
          </a:lstStyle>
          <a:p>
            <a:pPr fontAlgn="base">
              <a:spcBef>
                <a:spcPct val="0"/>
              </a:spcBef>
              <a:spcAft>
                <a:spcPct val="0"/>
              </a:spcAft>
              <a:defRPr/>
            </a:pPr>
            <a:endParaRPr lang="en-US">
              <a:solidFill>
                <a:srgbClr val="FFFF00"/>
              </a:solidFill>
            </a:endParaRPr>
          </a:p>
        </p:txBody>
      </p:sp>
      <p:sp>
        <p:nvSpPr>
          <p:cNvPr id="256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fontAlgn="base">
              <a:spcBef>
                <a:spcPct val="0"/>
              </a:spcBef>
              <a:spcAft>
                <a:spcPct val="0"/>
              </a:spcAft>
              <a:defRPr/>
            </a:pPr>
            <a:fld id="{6E116B73-18A8-4465-916F-6FB5DFACF759}" type="slidenum">
              <a:rPr lang="en-US">
                <a:solidFill>
                  <a:srgbClr val="FFFF00"/>
                </a:solidFill>
              </a:rPr>
              <a:pPr fontAlgn="base">
                <a:spcBef>
                  <a:spcPct val="0"/>
                </a:spcBef>
                <a:spcAft>
                  <a:spcPct val="0"/>
                </a:spcAft>
                <a:defRPr/>
              </a:pPr>
              <a:t>‹#›</a:t>
            </a:fld>
            <a:endParaRPr lang="en-US">
              <a:solidFill>
                <a:srgbClr val="FFFF00"/>
              </a:solidFill>
            </a:endParaRPr>
          </a:p>
        </p:txBody>
      </p:sp>
    </p:spTree>
    <p:extLst>
      <p:ext uri="{BB962C8B-B14F-4D97-AF65-F5344CB8AC3E}">
        <p14:creationId xmlns:p14="http://schemas.microsoft.com/office/powerpoint/2010/main" val="37810120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charset="0"/>
        </a:defRPr>
      </a:lvl2pPr>
      <a:lvl3pPr algn="ctr" rtl="0" eaLnBrk="0" fontAlgn="base" hangingPunct="0">
        <a:spcBef>
          <a:spcPct val="0"/>
        </a:spcBef>
        <a:spcAft>
          <a:spcPct val="0"/>
        </a:spcAft>
        <a:defRPr sz="3300">
          <a:solidFill>
            <a:schemeClr val="tx2"/>
          </a:solidFill>
          <a:latin typeface="Times New Roman" charset="0"/>
        </a:defRPr>
      </a:lvl3pPr>
      <a:lvl4pPr algn="ctr" rtl="0" eaLnBrk="0" fontAlgn="base" hangingPunct="0">
        <a:spcBef>
          <a:spcPct val="0"/>
        </a:spcBef>
        <a:spcAft>
          <a:spcPct val="0"/>
        </a:spcAft>
        <a:defRPr sz="3300">
          <a:solidFill>
            <a:schemeClr val="tx2"/>
          </a:solidFill>
          <a:latin typeface="Times New Roman" charset="0"/>
        </a:defRPr>
      </a:lvl4pPr>
      <a:lvl5pPr algn="ctr" rtl="0" eaLnBrk="0" fontAlgn="base" hangingPunct="0">
        <a:spcBef>
          <a:spcPct val="0"/>
        </a:spcBef>
        <a:spcAft>
          <a:spcPct val="0"/>
        </a:spcAft>
        <a:defRPr sz="3300">
          <a:solidFill>
            <a:schemeClr val="tx2"/>
          </a:solidFill>
          <a:latin typeface="Times New Roman" charset="0"/>
        </a:defRPr>
      </a:lvl5pPr>
      <a:lvl6pPr marL="342900" algn="ctr" rtl="0" fontAlgn="base">
        <a:spcBef>
          <a:spcPct val="0"/>
        </a:spcBef>
        <a:spcAft>
          <a:spcPct val="0"/>
        </a:spcAft>
        <a:defRPr sz="3300">
          <a:solidFill>
            <a:schemeClr val="tx2"/>
          </a:solidFill>
          <a:latin typeface="Times New Roman" charset="0"/>
        </a:defRPr>
      </a:lvl6pPr>
      <a:lvl7pPr marL="685800" algn="ctr" rtl="0" fontAlgn="base">
        <a:spcBef>
          <a:spcPct val="0"/>
        </a:spcBef>
        <a:spcAft>
          <a:spcPct val="0"/>
        </a:spcAft>
        <a:defRPr sz="3300">
          <a:solidFill>
            <a:schemeClr val="tx2"/>
          </a:solidFill>
          <a:latin typeface="Times New Roman" charset="0"/>
        </a:defRPr>
      </a:lvl7pPr>
      <a:lvl8pPr marL="1028700" algn="ctr" rtl="0" fontAlgn="base">
        <a:spcBef>
          <a:spcPct val="0"/>
        </a:spcBef>
        <a:spcAft>
          <a:spcPct val="0"/>
        </a:spcAft>
        <a:defRPr sz="3300">
          <a:solidFill>
            <a:schemeClr val="tx2"/>
          </a:solidFill>
          <a:latin typeface="Times New Roman" charset="0"/>
        </a:defRPr>
      </a:lvl8pPr>
      <a:lvl9pPr marL="1371600" algn="ctr" rtl="0" fontAlgn="base">
        <a:spcBef>
          <a:spcPct val="0"/>
        </a:spcBef>
        <a:spcAft>
          <a:spcPct val="0"/>
        </a:spcAft>
        <a:defRPr sz="3300">
          <a:solidFill>
            <a:schemeClr val="tx2"/>
          </a:solidFill>
          <a:latin typeface="Times New Roman"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51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defRPr/>
            </a:pPr>
            <a:fld id="{C2287183-93E3-4E47-930D-2D28D3FABA29}"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023327600"/>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fontAlgn="base">
        <a:spcBef>
          <a:spcPct val="0"/>
        </a:spcBef>
        <a:spcAft>
          <a:spcPct val="0"/>
        </a:spcAft>
        <a:defRPr sz="3300">
          <a:solidFill>
            <a:schemeClr val="tx2"/>
          </a:solidFill>
          <a:latin typeface="Times New Roman" pitchFamily="18" charset="0"/>
        </a:defRPr>
      </a:lvl6pPr>
      <a:lvl7pPr marL="685800" algn="ctr" rtl="0" fontAlgn="base">
        <a:spcBef>
          <a:spcPct val="0"/>
        </a:spcBef>
        <a:spcAft>
          <a:spcPct val="0"/>
        </a:spcAft>
        <a:defRPr sz="3300">
          <a:solidFill>
            <a:schemeClr val="tx2"/>
          </a:solidFill>
          <a:latin typeface="Times New Roman" pitchFamily="18" charset="0"/>
        </a:defRPr>
      </a:lvl7pPr>
      <a:lvl8pPr marL="1028700" algn="ctr" rtl="0" fontAlgn="base">
        <a:spcBef>
          <a:spcPct val="0"/>
        </a:spcBef>
        <a:spcAft>
          <a:spcPct val="0"/>
        </a:spcAft>
        <a:defRPr sz="3300">
          <a:solidFill>
            <a:schemeClr val="tx2"/>
          </a:solidFill>
          <a:latin typeface="Times New Roman" pitchFamily="18" charset="0"/>
        </a:defRPr>
      </a:lvl8pPr>
      <a:lvl9pPr marL="1371600" algn="ctr" rtl="0" fontAlgn="base">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fontAlgn="base">
              <a:spcBef>
                <a:spcPct val="0"/>
              </a:spcBef>
              <a:spcAft>
                <a:spcPct val="0"/>
              </a:spcAft>
              <a:defRPr/>
            </a:pPr>
            <a:endParaRPr lang="en-US">
              <a:solidFill>
                <a:srgbClr val="000000"/>
              </a:solidFill>
            </a:endParaRPr>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fontAlgn="base">
              <a:spcBef>
                <a:spcPct val="0"/>
              </a:spcBef>
              <a:spcAft>
                <a:spcPct val="0"/>
              </a:spcAft>
              <a:defRPr/>
            </a:pPr>
            <a:endParaRPr lang="en-US">
              <a:solidFill>
                <a:srgbClr val="000000"/>
              </a:solidFill>
            </a:endParaRP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defRPr/>
            </a:pPr>
            <a:fld id="{13A78640-A2D3-43DC-B6D5-51E9B21B941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974215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random/>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charset="0"/>
        </a:defRPr>
      </a:lvl2pPr>
      <a:lvl3pPr algn="ctr" rtl="0" eaLnBrk="0" fontAlgn="base" hangingPunct="0">
        <a:spcBef>
          <a:spcPct val="0"/>
        </a:spcBef>
        <a:spcAft>
          <a:spcPct val="0"/>
        </a:spcAft>
        <a:defRPr sz="3300">
          <a:solidFill>
            <a:schemeClr val="tx2"/>
          </a:solidFill>
          <a:latin typeface="Times New Roman" charset="0"/>
        </a:defRPr>
      </a:lvl3pPr>
      <a:lvl4pPr algn="ctr" rtl="0" eaLnBrk="0" fontAlgn="base" hangingPunct="0">
        <a:spcBef>
          <a:spcPct val="0"/>
        </a:spcBef>
        <a:spcAft>
          <a:spcPct val="0"/>
        </a:spcAft>
        <a:defRPr sz="3300">
          <a:solidFill>
            <a:schemeClr val="tx2"/>
          </a:solidFill>
          <a:latin typeface="Times New Roman" charset="0"/>
        </a:defRPr>
      </a:lvl4pPr>
      <a:lvl5pPr algn="ctr" rtl="0" eaLnBrk="0" fontAlgn="base" hangingPunct="0">
        <a:spcBef>
          <a:spcPct val="0"/>
        </a:spcBef>
        <a:spcAft>
          <a:spcPct val="0"/>
        </a:spcAft>
        <a:defRPr sz="3300">
          <a:solidFill>
            <a:schemeClr val="tx2"/>
          </a:solidFill>
          <a:latin typeface="Times New Roman" charset="0"/>
        </a:defRPr>
      </a:lvl5pPr>
      <a:lvl6pPr marL="342900" algn="ctr" rtl="0" fontAlgn="base">
        <a:spcBef>
          <a:spcPct val="0"/>
        </a:spcBef>
        <a:spcAft>
          <a:spcPct val="0"/>
        </a:spcAft>
        <a:defRPr sz="3300">
          <a:solidFill>
            <a:schemeClr val="tx2"/>
          </a:solidFill>
          <a:latin typeface="Times New Roman" charset="0"/>
        </a:defRPr>
      </a:lvl6pPr>
      <a:lvl7pPr marL="685800" algn="ctr" rtl="0" fontAlgn="base">
        <a:spcBef>
          <a:spcPct val="0"/>
        </a:spcBef>
        <a:spcAft>
          <a:spcPct val="0"/>
        </a:spcAft>
        <a:defRPr sz="3300">
          <a:solidFill>
            <a:schemeClr val="tx2"/>
          </a:solidFill>
          <a:latin typeface="Times New Roman" charset="0"/>
        </a:defRPr>
      </a:lvl7pPr>
      <a:lvl8pPr marL="1028700" algn="ctr" rtl="0" fontAlgn="base">
        <a:spcBef>
          <a:spcPct val="0"/>
        </a:spcBef>
        <a:spcAft>
          <a:spcPct val="0"/>
        </a:spcAft>
        <a:defRPr sz="3300">
          <a:solidFill>
            <a:schemeClr val="tx2"/>
          </a:solidFill>
          <a:latin typeface="Times New Roman" charset="0"/>
        </a:defRPr>
      </a:lvl8pPr>
      <a:lvl9pPr marL="1371600" algn="ctr" rtl="0" fontAlgn="base">
        <a:spcBef>
          <a:spcPct val="0"/>
        </a:spcBef>
        <a:spcAft>
          <a:spcPct val="0"/>
        </a:spcAft>
        <a:defRPr sz="3300">
          <a:solidFill>
            <a:schemeClr val="tx2"/>
          </a:solidFill>
          <a:latin typeface="Times New Roman"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5800" y="609600"/>
            <a:ext cx="77724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Click to edit Master title style</a:t>
            </a:r>
          </a:p>
        </p:txBody>
      </p:sp>
      <p:sp>
        <p:nvSpPr>
          <p:cNvPr id="3" name="Shape 3"/>
          <p:cNvSpPr>
            <a:spLocks noGrp="1"/>
          </p:cNvSpPr>
          <p:nvPr>
            <p:ph type="body" idx="1"/>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Click to 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8173513" y="6248402"/>
            <a:ext cx="284690" cy="291166"/>
          </a:xfrm>
          <a:prstGeom prst="rect">
            <a:avLst/>
          </a:prstGeom>
          <a:ln w="12700">
            <a:miter lim="400000"/>
          </a:ln>
        </p:spPr>
        <p:txBody>
          <a:bodyPr wrap="none" lIns="45718" tIns="45718" rIns="45718" bIns="45718">
            <a:spAutoFit/>
          </a:bodyPr>
          <a:lstStyle>
            <a:lvl1pPr algn="r">
              <a:defRPr sz="1292">
                <a:solidFill>
                  <a:srgbClr val="FFFFFF"/>
                </a:solidFill>
                <a:latin typeface="+mn-lt"/>
                <a:ea typeface="+mn-ea"/>
                <a:cs typeface="+mn-cs"/>
                <a:sym typeface="Times New Roman"/>
              </a:defRPr>
            </a:lvl1pPr>
          </a:lstStyle>
          <a:p>
            <a:pPr hangingPunct="0"/>
            <a:fld id="{86CB4B4D-7CA3-9044-876B-883B54F8677D}" type="slidenum">
              <a:rPr kern="0"/>
              <a:pPr hangingPunct="0"/>
              <a:t>‹#›</a:t>
            </a:fld>
            <a:endParaRPr kern="0"/>
          </a:p>
        </p:txBody>
      </p:sp>
    </p:spTree>
    <p:extLst>
      <p:ext uri="{BB962C8B-B14F-4D97-AF65-F5344CB8AC3E}">
        <p14:creationId xmlns:p14="http://schemas.microsoft.com/office/powerpoint/2010/main" val="26704107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spd="med"/>
  <p:txStyles>
    <p:titleStyle>
      <a:lvl1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1pPr>
      <a:lvl2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2pPr>
      <a:lvl3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3pPr>
      <a:lvl4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4pPr>
      <a:lvl5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5pPr>
      <a:lvl6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6pPr>
      <a:lvl7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7pPr>
      <a:lvl8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8pPr>
      <a:lvl9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9pPr>
    </p:titleStyle>
    <p:bodyStyle>
      <a:lvl1pPr marL="316531" marR="0" indent="-316531"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1pPr>
      <a:lvl2pPr marL="718788" marR="0" indent="-296747"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2pPr>
      <a:lvl3pPr marL="1081481" marR="0" indent="-237398"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3pPr>
      <a:lvl4pPr marL="1503522" marR="0" indent="-237398"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4pPr>
      <a:lvl5pPr marL="1925564" marR="0" indent="-237398"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5pPr>
      <a:lvl6pPr marL="2490041" marR="0" indent="-379834"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6pPr>
      <a:lvl7pPr marL="2912082" marR="0" indent="-379834"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7pPr>
      <a:lvl8pPr marL="3334123" marR="0" indent="-379834"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8pPr>
      <a:lvl9pPr marL="3756164" marR="0" indent="-379833"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9pPr>
    </p:bodyStyle>
    <p:otherStyle>
      <a:lvl1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1pPr>
      <a:lvl2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2pPr>
      <a:lvl3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3pPr>
      <a:lvl4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4pPr>
      <a:lvl5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5pPr>
      <a:lvl6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6pPr>
      <a:lvl7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7pPr>
      <a:lvl8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8pPr>
      <a:lvl9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178594"/>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6853" y="6509742"/>
            <a:ext cx="301366" cy="297389"/>
          </a:xfrm>
          <a:prstGeom prst="rect">
            <a:avLst/>
          </a:prstGeom>
          <a:ln w="12700">
            <a:miter lim="400000"/>
          </a:ln>
        </p:spPr>
        <p:txBody>
          <a:bodyPr wrap="none" lIns="50800" tIns="50800" rIns="50800" bIns="50800">
            <a:spAutoFit/>
          </a:bodyPr>
          <a:lstStyle>
            <a:lvl1pPr>
              <a:defRPr sz="1266"/>
            </a:lvl1pPr>
          </a:lstStyle>
          <a:p>
            <a:pPr algn="ctr" defTabSz="410751" hangingPunct="0"/>
            <a:fld id="{86CB4B4D-7CA3-9044-876B-883B54F8677D}" type="slidenum">
              <a:rPr lang="en-US" kern="0" smtClean="0">
                <a:solidFill>
                  <a:srgbClr val="FFFFFF"/>
                </a:solidFill>
                <a:sym typeface="Helvetica Light"/>
              </a:rPr>
              <a:pPr algn="ctr" defTabSz="410751" hangingPunct="0"/>
              <a:t>‹#›</a:t>
            </a:fld>
            <a:endParaRPr lang="en-US" kern="0">
              <a:solidFill>
                <a:srgbClr val="FFFFFF"/>
              </a:solidFill>
              <a:sym typeface="Helvetica Light"/>
            </a:endParaRPr>
          </a:p>
        </p:txBody>
      </p:sp>
    </p:spTree>
    <p:extLst>
      <p:ext uri="{BB962C8B-B14F-4D97-AF65-F5344CB8AC3E}">
        <p14:creationId xmlns:p14="http://schemas.microsoft.com/office/powerpoint/2010/main" val="3444249800"/>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4.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18.xml"/><Relationship Id="rId5" Type="http://schemas.openxmlformats.org/officeDocument/2006/relationships/image" Target="../media/image22.jpeg"/><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American History</a:t>
            </a:r>
            <a:endParaRPr lang="en-US" dirty="0"/>
          </a:p>
        </p:txBody>
      </p:sp>
      <p:sp>
        <p:nvSpPr>
          <p:cNvPr id="5" name="Subtitle 4"/>
          <p:cNvSpPr>
            <a:spLocks noGrp="1"/>
          </p:cNvSpPr>
          <p:nvPr>
            <p:ph type="subTitle" idx="1"/>
          </p:nvPr>
        </p:nvSpPr>
        <p:spPr/>
        <p:txBody>
          <a:bodyPr/>
          <a:lstStyle/>
          <a:p>
            <a:r>
              <a:rPr lang="en-US" dirty="0" smtClean="0"/>
              <a:t>The Early Years Review</a:t>
            </a:r>
            <a:endParaRPr lang="en-US" dirty="0"/>
          </a:p>
        </p:txBody>
      </p:sp>
    </p:spTree>
    <p:extLst>
      <p:ext uri="{BB962C8B-B14F-4D97-AF65-F5344CB8AC3E}">
        <p14:creationId xmlns:p14="http://schemas.microsoft.com/office/powerpoint/2010/main" val="2431243852"/>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087880"/>
          </a:xfrm>
        </p:spPr>
        <p:txBody>
          <a:bodyPr/>
          <a:lstStyle/>
          <a:p>
            <a:r>
              <a:rPr lang="en-US" dirty="0" smtClean="0"/>
              <a:t>What government did America’s Founding Fathers first create that was based on these ideas?</a:t>
            </a:r>
            <a:endParaRPr lang="en-US" dirty="0"/>
          </a:p>
        </p:txBody>
      </p:sp>
      <p:sp>
        <p:nvSpPr>
          <p:cNvPr id="3" name="Content Placeholder 2"/>
          <p:cNvSpPr>
            <a:spLocks noGrp="1"/>
          </p:cNvSpPr>
          <p:nvPr>
            <p:ph idx="1"/>
          </p:nvPr>
        </p:nvSpPr>
        <p:spPr>
          <a:xfrm>
            <a:off x="1627632" y="3270504"/>
            <a:ext cx="6126480" cy="1978152"/>
          </a:xfrm>
        </p:spPr>
        <p:txBody>
          <a:bodyPr/>
          <a:lstStyle/>
          <a:p>
            <a:r>
              <a:rPr lang="en-US" dirty="0" smtClean="0"/>
              <a:t>Articles of Confederation</a:t>
            </a:r>
            <a:endParaRPr lang="en-US" dirty="0"/>
          </a:p>
        </p:txBody>
      </p:sp>
    </p:spTree>
    <p:extLst>
      <p:ext uri="{BB962C8B-B14F-4D97-AF65-F5344CB8AC3E}">
        <p14:creationId xmlns:p14="http://schemas.microsoft.com/office/powerpoint/2010/main" val="3692813536"/>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660904"/>
          </a:xfrm>
        </p:spPr>
        <p:txBody>
          <a:bodyPr/>
          <a:lstStyle/>
          <a:p>
            <a:r>
              <a:rPr lang="en-US" dirty="0" smtClean="0"/>
              <a:t>What law was created to allow new states to join the U.S. as long as they were based upon the ideas of Declaration?</a:t>
            </a:r>
            <a:endParaRPr lang="en-US" dirty="0"/>
          </a:p>
        </p:txBody>
      </p:sp>
      <p:sp>
        <p:nvSpPr>
          <p:cNvPr id="3" name="Content Placeholder 2"/>
          <p:cNvSpPr>
            <a:spLocks noGrp="1"/>
          </p:cNvSpPr>
          <p:nvPr>
            <p:ph idx="1"/>
          </p:nvPr>
        </p:nvSpPr>
        <p:spPr>
          <a:xfrm>
            <a:off x="1618488" y="3883152"/>
            <a:ext cx="6126480" cy="1978152"/>
          </a:xfrm>
        </p:spPr>
        <p:txBody>
          <a:bodyPr/>
          <a:lstStyle/>
          <a:p>
            <a:r>
              <a:rPr lang="en-US" dirty="0" smtClean="0"/>
              <a:t>The Northwest Ordinance</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5226"/>
          <a:stretch/>
        </p:blipFill>
        <p:spPr>
          <a:xfrm>
            <a:off x="821112" y="0"/>
            <a:ext cx="7637088" cy="6858000"/>
          </a:xfrm>
          <a:prstGeom prst="rect">
            <a:avLst/>
          </a:prstGeom>
        </p:spPr>
      </p:pic>
    </p:spTree>
    <p:extLst>
      <p:ext uri="{BB962C8B-B14F-4D97-AF65-F5344CB8AC3E}">
        <p14:creationId xmlns:p14="http://schemas.microsoft.com/office/powerpoint/2010/main" val="20072638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6" y="438912"/>
            <a:ext cx="7772400" cy="1517904"/>
          </a:xfrm>
        </p:spPr>
        <p:txBody>
          <a:bodyPr/>
          <a:lstStyle/>
          <a:p>
            <a:r>
              <a:rPr lang="en-US" dirty="0" smtClean="0"/>
              <a:t>What was wrong </a:t>
            </a:r>
            <a:r>
              <a:rPr lang="en-US" dirty="0"/>
              <a:t>with </a:t>
            </a:r>
            <a:r>
              <a:rPr lang="en-US" dirty="0" smtClean="0"/>
              <a:t>the Articles </a:t>
            </a:r>
            <a:r>
              <a:rPr lang="en-US" dirty="0"/>
              <a:t>of </a:t>
            </a:r>
            <a:r>
              <a:rPr lang="en-US" dirty="0" smtClean="0"/>
              <a:t>Confederation?</a:t>
            </a:r>
            <a:endParaRPr lang="en-US" dirty="0"/>
          </a:p>
        </p:txBody>
      </p:sp>
      <p:sp>
        <p:nvSpPr>
          <p:cNvPr id="3" name="Content Placeholder 2"/>
          <p:cNvSpPr>
            <a:spLocks noGrp="1"/>
          </p:cNvSpPr>
          <p:nvPr>
            <p:ph idx="1"/>
          </p:nvPr>
        </p:nvSpPr>
        <p:spPr>
          <a:xfrm>
            <a:off x="685800" y="2121408"/>
            <a:ext cx="7772400" cy="3355848"/>
          </a:xfrm>
        </p:spPr>
        <p:txBody>
          <a:bodyPr/>
          <a:lstStyle/>
          <a:p>
            <a:r>
              <a:rPr lang="en-US" dirty="0" smtClean="0"/>
              <a:t>No president</a:t>
            </a:r>
          </a:p>
          <a:p>
            <a:r>
              <a:rPr lang="en-US" dirty="0" smtClean="0"/>
              <a:t>No power to tax</a:t>
            </a:r>
          </a:p>
          <a:p>
            <a:r>
              <a:rPr lang="en-US" dirty="0" smtClean="0"/>
              <a:t>No power to raise a military</a:t>
            </a:r>
          </a:p>
          <a:p>
            <a:r>
              <a:rPr lang="en-US" dirty="0" smtClean="0"/>
              <a:t>No power to print money</a:t>
            </a:r>
          </a:p>
          <a:p>
            <a:r>
              <a:rPr lang="en-US" dirty="0" smtClean="0"/>
              <a:t>All the power to the states</a:t>
            </a:r>
            <a:endParaRPr lang="en-US" dirty="0"/>
          </a:p>
        </p:txBody>
      </p:sp>
    </p:spTree>
    <p:extLst>
      <p:ext uri="{BB962C8B-B14F-4D97-AF65-F5344CB8AC3E}">
        <p14:creationId xmlns:p14="http://schemas.microsoft.com/office/powerpoint/2010/main" val="2952198669"/>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991856" cy="2087880"/>
          </a:xfrm>
        </p:spPr>
        <p:txBody>
          <a:bodyPr/>
          <a:lstStyle/>
          <a:p>
            <a:r>
              <a:rPr lang="en-US" dirty="0" smtClean="0"/>
              <a:t>What new government was created to correct the problems of the Articles of Confederation?</a:t>
            </a:r>
            <a:endParaRPr lang="en-US" dirty="0"/>
          </a:p>
        </p:txBody>
      </p:sp>
      <p:sp>
        <p:nvSpPr>
          <p:cNvPr id="3" name="Content Placeholder 2"/>
          <p:cNvSpPr>
            <a:spLocks noGrp="1"/>
          </p:cNvSpPr>
          <p:nvPr>
            <p:ph idx="1"/>
          </p:nvPr>
        </p:nvSpPr>
        <p:spPr>
          <a:xfrm>
            <a:off x="905256" y="3520440"/>
            <a:ext cx="7772400" cy="1435608"/>
          </a:xfrm>
        </p:spPr>
        <p:txBody>
          <a:bodyPr/>
          <a:lstStyle/>
          <a:p>
            <a:r>
              <a:rPr lang="en-US" dirty="0" smtClean="0"/>
              <a:t>The U.S. Constitution</a:t>
            </a:r>
            <a:endParaRPr lang="en-US" dirty="0"/>
          </a:p>
        </p:txBody>
      </p:sp>
    </p:spTree>
    <p:extLst>
      <p:ext uri="{BB962C8B-B14F-4D97-AF65-F5344CB8AC3E}">
        <p14:creationId xmlns:p14="http://schemas.microsoft.com/office/powerpoint/2010/main" val="898766975"/>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991856" cy="2910840"/>
          </a:xfrm>
        </p:spPr>
        <p:txBody>
          <a:bodyPr/>
          <a:lstStyle/>
          <a:p>
            <a:r>
              <a:rPr lang="en-US" dirty="0" smtClean="0"/>
              <a:t>How could we make sure the Constitution did not create a government that was too powerful?</a:t>
            </a:r>
            <a:endParaRPr lang="en-US" dirty="0"/>
          </a:p>
        </p:txBody>
      </p:sp>
      <p:sp>
        <p:nvSpPr>
          <p:cNvPr id="3" name="Content Placeholder 2"/>
          <p:cNvSpPr>
            <a:spLocks noGrp="1"/>
          </p:cNvSpPr>
          <p:nvPr>
            <p:ph idx="1"/>
          </p:nvPr>
        </p:nvSpPr>
        <p:spPr>
          <a:xfrm>
            <a:off x="905256" y="3520440"/>
            <a:ext cx="7772400" cy="1435608"/>
          </a:xfrm>
        </p:spPr>
        <p:txBody>
          <a:bodyPr/>
          <a:lstStyle/>
          <a:p>
            <a:r>
              <a:rPr lang="en-US" dirty="0" smtClean="0"/>
              <a:t>The U.S. Constitution</a:t>
            </a:r>
            <a:endParaRPr lang="en-US" dirty="0"/>
          </a:p>
        </p:txBody>
      </p:sp>
    </p:spTree>
    <p:extLst>
      <p:ext uri="{BB962C8B-B14F-4D97-AF65-F5344CB8AC3E}">
        <p14:creationId xmlns:p14="http://schemas.microsoft.com/office/powerpoint/2010/main" val="3825311757"/>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991721"/>
            <a:ext cx="3657600" cy="857250"/>
          </a:xfrm>
        </p:spPr>
        <p:txBody>
          <a:bodyPr/>
          <a:lstStyle/>
          <a:p>
            <a:r>
              <a:rPr lang="en-US" dirty="0" smtClean="0">
                <a:solidFill>
                  <a:schemeClr val="bg1"/>
                </a:solidFill>
              </a:rPr>
              <a:t>The Federalists</a:t>
            </a:r>
            <a:endParaRPr lang="en-US" dirty="0">
              <a:solidFill>
                <a:schemeClr val="bg1"/>
              </a:solidFill>
            </a:endParaRPr>
          </a:p>
        </p:txBody>
      </p:sp>
      <p:sp>
        <p:nvSpPr>
          <p:cNvPr id="4" name="Content Placeholder 3"/>
          <p:cNvSpPr>
            <a:spLocks noGrp="1"/>
          </p:cNvSpPr>
          <p:nvPr>
            <p:ph sz="half" idx="1"/>
          </p:nvPr>
        </p:nvSpPr>
        <p:spPr>
          <a:xfrm>
            <a:off x="195944" y="1860976"/>
            <a:ext cx="4452257" cy="3796874"/>
          </a:xfrm>
        </p:spPr>
        <p:txBody>
          <a:bodyPr/>
          <a:lstStyle/>
          <a:p>
            <a:r>
              <a:rPr lang="en-US" sz="2400" dirty="0">
                <a:solidFill>
                  <a:schemeClr val="bg1"/>
                </a:solidFill>
              </a:rPr>
              <a:t>Preferred a federal government over a confederacy</a:t>
            </a:r>
          </a:p>
          <a:p>
            <a:r>
              <a:rPr lang="en-US" sz="2400" dirty="0">
                <a:solidFill>
                  <a:schemeClr val="bg1"/>
                </a:solidFill>
              </a:rPr>
              <a:t>Did not believe citizen rights needed to be written</a:t>
            </a:r>
          </a:p>
          <a:p>
            <a:r>
              <a:rPr lang="en-US" sz="2400" dirty="0">
                <a:solidFill>
                  <a:schemeClr val="bg1"/>
                </a:solidFill>
              </a:rPr>
              <a:t>Believed a strong national government was necessary to provide unity and security</a:t>
            </a:r>
          </a:p>
          <a:p>
            <a:r>
              <a:rPr lang="en-US" sz="2400" dirty="0">
                <a:solidFill>
                  <a:schemeClr val="bg1"/>
                </a:solidFill>
              </a:rPr>
              <a:t>Wanted a standing army to protect the nation</a:t>
            </a:r>
          </a:p>
          <a:p>
            <a:endParaRPr lang="en-US" sz="2400" dirty="0">
              <a:solidFill>
                <a:schemeClr val="bg1"/>
              </a:solidFill>
            </a:endParaRPr>
          </a:p>
        </p:txBody>
      </p:sp>
      <p:sp>
        <p:nvSpPr>
          <p:cNvPr id="5" name="Content Placeholder 4"/>
          <p:cNvSpPr>
            <a:spLocks noGrp="1"/>
          </p:cNvSpPr>
          <p:nvPr>
            <p:ph sz="half" idx="2"/>
          </p:nvPr>
        </p:nvSpPr>
        <p:spPr>
          <a:xfrm>
            <a:off x="4648200" y="1848970"/>
            <a:ext cx="4324350" cy="3808880"/>
          </a:xfrm>
        </p:spPr>
        <p:txBody>
          <a:bodyPr/>
          <a:lstStyle/>
          <a:p>
            <a:r>
              <a:rPr lang="en-US" sz="2400" dirty="0">
                <a:solidFill>
                  <a:schemeClr val="bg1"/>
                </a:solidFill>
              </a:rPr>
              <a:t>Preferred a confederacy over a federal government</a:t>
            </a:r>
          </a:p>
          <a:p>
            <a:r>
              <a:rPr lang="en-US" sz="2400" dirty="0">
                <a:solidFill>
                  <a:schemeClr val="bg1"/>
                </a:solidFill>
              </a:rPr>
              <a:t>Wanted citizen rights to be listed in the Constitution</a:t>
            </a:r>
          </a:p>
          <a:p>
            <a:r>
              <a:rPr lang="en-US" sz="2400" dirty="0">
                <a:solidFill>
                  <a:schemeClr val="bg1"/>
                </a:solidFill>
              </a:rPr>
              <a:t>Believed the national government held too much power compared to states</a:t>
            </a:r>
          </a:p>
          <a:p>
            <a:r>
              <a:rPr lang="en-US" sz="2400" dirty="0">
                <a:solidFill>
                  <a:schemeClr val="bg1"/>
                </a:solidFill>
              </a:rPr>
              <a:t>Feared a standing army could lead to dictatorship</a:t>
            </a:r>
          </a:p>
        </p:txBody>
      </p:sp>
      <p:sp>
        <p:nvSpPr>
          <p:cNvPr id="6" name="Title 1"/>
          <p:cNvSpPr txBox="1">
            <a:spLocks/>
          </p:cNvSpPr>
          <p:nvPr/>
        </p:nvSpPr>
        <p:spPr bwMode="auto">
          <a:xfrm>
            <a:off x="4343400" y="991721"/>
            <a:ext cx="4114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3300" kern="0" dirty="0">
                <a:solidFill>
                  <a:srgbClr val="FFFFFF"/>
                </a:solidFill>
              </a:rPr>
              <a:t>The Anti-Federalists</a:t>
            </a:r>
          </a:p>
        </p:txBody>
      </p:sp>
    </p:spTree>
    <p:extLst>
      <p:ext uri="{BB962C8B-B14F-4D97-AF65-F5344CB8AC3E}">
        <p14:creationId xmlns:p14="http://schemas.microsoft.com/office/powerpoint/2010/main" val="3603275296"/>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465055"/>
            <a:ext cx="7358063" cy="4068424"/>
          </a:xfrm>
        </p:spPr>
        <p:txBody>
          <a:bodyPr>
            <a:noAutofit/>
          </a:bodyPr>
          <a:lstStyle/>
          <a:p>
            <a:r>
              <a:rPr lang="en-US" sz="2250" dirty="0">
                <a:latin typeface="Times New Roman" panose="02020603050405020304" pitchFamily="18" charset="0"/>
                <a:cs typeface="Times New Roman" panose="02020603050405020304" pitchFamily="18" charset="0"/>
              </a:rPr>
              <a:t>Is the following statement an example of Federalist or Anti-Federalist beliefs?</a:t>
            </a:r>
            <a:br>
              <a:rPr lang="en-US" sz="2250" dirty="0">
                <a:latin typeface="Times New Roman" panose="02020603050405020304" pitchFamily="18" charset="0"/>
                <a:cs typeface="Times New Roman" panose="02020603050405020304" pitchFamily="18" charset="0"/>
              </a:rPr>
            </a:br>
            <a:r>
              <a:rPr lang="en-US" sz="2250" dirty="0">
                <a:latin typeface="Times New Roman" panose="02020603050405020304" pitchFamily="18" charset="0"/>
                <a:cs typeface="Times New Roman" panose="02020603050405020304" pitchFamily="18" charset="0"/>
              </a:rPr>
              <a:t>“I wish for nothing more than a good government and a constitution under which our liberties will be perfectly safe. To preserve which, I think the wisest conduct will be to keep the staff of power in our own hands as much as possible…and not give up a greater share of our liberties.”</a:t>
            </a:r>
            <a:br>
              <a:rPr lang="en-US" sz="2250" dirty="0">
                <a:latin typeface="Times New Roman" panose="02020603050405020304" pitchFamily="18" charset="0"/>
                <a:cs typeface="Times New Roman" panose="02020603050405020304" pitchFamily="18" charset="0"/>
              </a:rPr>
            </a:br>
            <a:r>
              <a:rPr lang="en-US" sz="2250" dirty="0">
                <a:latin typeface="Times New Roman" panose="02020603050405020304" pitchFamily="18" charset="0"/>
                <a:cs typeface="Times New Roman" panose="02020603050405020304" pitchFamily="18" charset="0"/>
              </a:rPr>
              <a:t>A. Federalist		B. Anti-Federalist</a:t>
            </a:r>
            <a:br>
              <a:rPr lang="en-US" sz="2250" dirty="0">
                <a:latin typeface="Times New Roman" panose="02020603050405020304" pitchFamily="18" charset="0"/>
                <a:cs typeface="Times New Roman" panose="02020603050405020304" pitchFamily="18" charset="0"/>
              </a:rPr>
            </a:br>
            <a:endParaRPr lang="en-US" sz="22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56739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713994" y="641094"/>
            <a:ext cx="7358063" cy="2321719"/>
          </a:xfrm>
          <a:prstGeom prst="rect">
            <a:avLst/>
          </a:prstGeom>
        </p:spPr>
        <p:txBody>
          <a:bodyPr/>
          <a:lstStyle/>
          <a:p>
            <a:pPr marL="321457" indent="-321457" algn="l" defTabSz="321457">
              <a:tabLst>
                <a:tab pos="98223" algn="l"/>
                <a:tab pos="321457" algn="l"/>
              </a:tabLst>
              <a:defRPr sz="3000">
                <a:solidFill>
                  <a:srgbClr val="000000"/>
                </a:solidFill>
                <a:uFill>
                  <a:solidFill>
                    <a:srgbClr val="000000"/>
                  </a:solidFill>
                </a:uFill>
                <a:latin typeface="Helvetica"/>
                <a:ea typeface="Helvetica"/>
                <a:cs typeface="Helvetica"/>
                <a:sym typeface="Helvetica"/>
              </a:defRPr>
            </a:pPr>
            <a:r>
              <a:rPr sz="2250" dirty="0">
                <a:solidFill>
                  <a:schemeClr val="tx1"/>
                </a:solidFill>
                <a:latin typeface="Times New Roman"/>
                <a:ea typeface="Times New Roman"/>
                <a:cs typeface="Times New Roman"/>
                <a:sym typeface="Times New Roman"/>
              </a:rPr>
              <a:t>Federalists and Anti-Federalists debated issues and concerns related to the proposed Constitution. Select the boxes to identify each argument as a Federalist position or an Anti-Federalist position.</a:t>
            </a:r>
          </a:p>
          <a:p>
            <a:pPr algn="l" defTabSz="321457">
              <a:defRPr sz="2600">
                <a:uFill>
                  <a:solidFill>
                    <a:srgbClr val="000000"/>
                  </a:solidFill>
                </a:uFill>
                <a:latin typeface="Times New Roman"/>
                <a:ea typeface="Times New Roman"/>
                <a:cs typeface="Times New Roman"/>
                <a:sym typeface="Times New Roman"/>
              </a:defRPr>
            </a:pPr>
            <a:endParaRPr sz="1828" dirty="0">
              <a:solidFill>
                <a:schemeClr val="tx1"/>
              </a:solidFill>
              <a:latin typeface="Times New Roman"/>
              <a:ea typeface="Times New Roman"/>
              <a:cs typeface="Times New Roman"/>
              <a:sym typeface="Times New Roman"/>
            </a:endParaRPr>
          </a:p>
          <a:p>
            <a:pPr algn="l" defTabSz="321457">
              <a:defRPr sz="2600">
                <a:uFill>
                  <a:solidFill>
                    <a:srgbClr val="000000"/>
                  </a:solidFill>
                </a:uFill>
                <a:latin typeface="Times New Roman"/>
                <a:ea typeface="Times New Roman"/>
                <a:cs typeface="Times New Roman"/>
                <a:sym typeface="Times New Roman"/>
              </a:defRPr>
            </a:pPr>
            <a:endParaRPr sz="1828" dirty="0">
              <a:solidFill>
                <a:schemeClr val="tx1"/>
              </a:solidFill>
              <a:latin typeface="Times New Roman"/>
              <a:ea typeface="Times New Roman"/>
              <a:cs typeface="Times New Roman"/>
              <a:sym typeface="Times New Roman"/>
            </a:endParaRPr>
          </a:p>
        </p:txBody>
      </p:sp>
      <p:pic>
        <p:nvPicPr>
          <p:cNvPr id="2" name="Picture 1"/>
          <p:cNvPicPr>
            <a:picLocks noChangeAspect="1"/>
          </p:cNvPicPr>
          <p:nvPr/>
        </p:nvPicPr>
        <p:blipFill>
          <a:blip r:embed="rId2"/>
          <a:stretch>
            <a:fillRect/>
          </a:stretch>
        </p:blipFill>
        <p:spPr>
          <a:xfrm>
            <a:off x="520319" y="2382086"/>
            <a:ext cx="8235397" cy="3857570"/>
          </a:xfrm>
          <a:prstGeom prst="rect">
            <a:avLst/>
          </a:prstGeom>
        </p:spPr>
      </p:pic>
    </p:spTree>
    <p:extLst>
      <p:ext uri="{BB962C8B-B14F-4D97-AF65-F5344CB8AC3E}">
        <p14:creationId xmlns:p14="http://schemas.microsoft.com/office/powerpoint/2010/main" val="263479325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6165D"/>
        </a:solidFill>
        <a:effectLst/>
      </p:bgPr>
    </p:bg>
    <p:spTree>
      <p:nvGrpSpPr>
        <p:cNvPr id="1" name=""/>
        <p:cNvGrpSpPr/>
        <p:nvPr/>
      </p:nvGrpSpPr>
      <p:grpSpPr>
        <a:xfrm>
          <a:off x="0" y="0"/>
          <a:ext cx="0" cy="0"/>
          <a:chOff x="0" y="0"/>
          <a:chExt cx="0" cy="0"/>
        </a:xfrm>
      </p:grpSpPr>
      <p:sp>
        <p:nvSpPr>
          <p:cNvPr id="224" name="Shape 224"/>
          <p:cNvSpPr>
            <a:spLocks noGrp="1"/>
          </p:cNvSpPr>
          <p:nvPr>
            <p:ph type="title"/>
          </p:nvPr>
        </p:nvSpPr>
        <p:spPr>
          <a:xfrm>
            <a:off x="3217605" y="2963611"/>
            <a:ext cx="2833970" cy="1651521"/>
          </a:xfrm>
          <a:prstGeom prst="rect">
            <a:avLst/>
          </a:prstGeom>
        </p:spPr>
        <p:txBody>
          <a:bodyPr>
            <a:noAutofit/>
          </a:bodyPr>
          <a:lstStyle/>
          <a:p>
            <a:r>
              <a:rPr lang="en-US" sz="4400" dirty="0" smtClean="0">
                <a:effectLst>
                  <a:outerShdw blurRad="38100" dist="38100" dir="2700000" algn="tl">
                    <a:srgbClr val="000000">
                      <a:alpha val="43137"/>
                    </a:srgbClr>
                  </a:outerShdw>
                </a:effectLst>
              </a:rPr>
              <a:t>Executive Branch</a:t>
            </a:r>
            <a:endParaRPr sz="4400" dirty="0">
              <a:effectLst>
                <a:outerShdw blurRad="38100" dist="38100" dir="2700000" algn="tl">
                  <a:srgbClr val="000000">
                    <a:alpha val="43137"/>
                  </a:srgbClr>
                </a:outerShdw>
              </a:effectLst>
            </a:endParaRPr>
          </a:p>
        </p:txBody>
      </p:sp>
      <p:sp>
        <p:nvSpPr>
          <p:cNvPr id="226" name="Shape 226"/>
          <p:cNvSpPr/>
          <p:nvPr/>
        </p:nvSpPr>
        <p:spPr>
          <a:xfrm>
            <a:off x="6114164" y="3064903"/>
            <a:ext cx="3143253" cy="1448933"/>
          </a:xfrm>
          <a:prstGeom prst="rect">
            <a:avLst/>
          </a:prstGeom>
          <a:ln w="12700">
            <a:miter lim="400000"/>
          </a:ln>
          <a:extLst>
            <a:ext uri="{C572A759-6A51-4108-AA02-DFA0A04FC94B}">
              <ma14:wrappingTextBoxFlag xmlns:ma14="http://schemas.microsoft.com/office/mac/drawingml/2011/main" xmlns=""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hangingPunct="0"/>
            <a:r>
              <a:rPr lang="en-US" sz="4431" kern="0" dirty="0">
                <a:effectLst>
                  <a:outerShdw blurRad="38100" dist="38100" dir="2700000" algn="tl">
                    <a:srgbClr val="000000">
                      <a:alpha val="43137"/>
                    </a:srgbClr>
                  </a:outerShdw>
                </a:effectLst>
              </a:rPr>
              <a:t>Judicial </a:t>
            </a:r>
            <a:r>
              <a:rPr lang="en-US" sz="4431" kern="0" dirty="0" smtClean="0">
                <a:effectLst>
                  <a:outerShdw blurRad="38100" dist="38100" dir="2700000" algn="tl">
                    <a:srgbClr val="000000">
                      <a:alpha val="43137"/>
                    </a:srgbClr>
                  </a:outerShdw>
                </a:effectLst>
              </a:rPr>
              <a:t>Branch</a:t>
            </a:r>
            <a:endParaRPr lang="en-US" sz="4431" kern="0" dirty="0">
              <a:effectLst>
                <a:outerShdw blurRad="38100" dist="38100" dir="2700000" algn="tl">
                  <a:srgbClr val="000000">
                    <a:alpha val="43137"/>
                  </a:srgbClr>
                </a:outerShdw>
              </a:effectLst>
            </a:endParaRPr>
          </a:p>
        </p:txBody>
      </p:sp>
      <p:grpSp>
        <p:nvGrpSpPr>
          <p:cNvPr id="229" name="Group 229"/>
          <p:cNvGrpSpPr/>
          <p:nvPr/>
        </p:nvGrpSpPr>
        <p:grpSpPr>
          <a:xfrm>
            <a:off x="3155013" y="1705927"/>
            <a:ext cx="3114327" cy="3927121"/>
            <a:chOff x="0" y="0"/>
            <a:chExt cx="3352808" cy="1295404"/>
          </a:xfrm>
        </p:grpSpPr>
        <p:sp>
          <p:nvSpPr>
            <p:cNvPr id="227" name="Shape 227"/>
            <p:cNvSpPr/>
            <p:nvPr/>
          </p:nvSpPr>
          <p:spPr>
            <a:xfrm flipH="1">
              <a:off x="-1" y="0"/>
              <a:ext cx="4" cy="1295405"/>
            </a:xfrm>
            <a:prstGeom prst="line">
              <a:avLst/>
            </a:prstGeom>
            <a:noFill/>
            <a:ln w="76200" cap="flat">
              <a:solidFill>
                <a:srgbClr val="FFFFFF"/>
              </a:solidFill>
              <a:prstDash val="solid"/>
              <a:round/>
            </a:ln>
            <a:effectLst/>
          </p:spPr>
          <p:txBody>
            <a:bodyPr wrap="square" lIns="42201" tIns="42201" rIns="42201" bIns="42201" numCol="1" anchor="t">
              <a:noAutofit/>
            </a:bodyPr>
            <a:lstStyle/>
            <a:p>
              <a:pPr hangingPunct="0"/>
              <a:endParaRPr sz="2215" kern="0">
                <a:solidFill>
                  <a:srgbClr val="000000"/>
                </a:solidFill>
                <a:latin typeface="Helvetica"/>
                <a:cs typeface="Helvetica"/>
                <a:sym typeface="Helvetica"/>
              </a:endParaRPr>
            </a:p>
          </p:txBody>
        </p:sp>
        <p:sp>
          <p:nvSpPr>
            <p:cNvPr id="228" name="Shape 228"/>
            <p:cNvSpPr/>
            <p:nvPr/>
          </p:nvSpPr>
          <p:spPr>
            <a:xfrm>
              <a:off x="3352804" y="0"/>
              <a:ext cx="4" cy="1295405"/>
            </a:xfrm>
            <a:prstGeom prst="line">
              <a:avLst/>
            </a:prstGeom>
            <a:noFill/>
            <a:ln w="76200" cap="flat">
              <a:solidFill>
                <a:srgbClr val="FFFFFF"/>
              </a:solidFill>
              <a:prstDash val="solid"/>
              <a:round/>
            </a:ln>
            <a:effectLst/>
          </p:spPr>
          <p:txBody>
            <a:bodyPr wrap="square" lIns="42201" tIns="42201" rIns="42201" bIns="42201" numCol="1" anchor="t">
              <a:noAutofit/>
            </a:bodyPr>
            <a:lstStyle/>
            <a:p>
              <a:pPr hangingPunct="0"/>
              <a:endParaRPr sz="2215" kern="0">
                <a:solidFill>
                  <a:srgbClr val="000000"/>
                </a:solidFill>
                <a:latin typeface="Helvetica"/>
                <a:cs typeface="Helvetica"/>
                <a:sym typeface="Helvetica"/>
              </a:endParaRPr>
            </a:p>
          </p:txBody>
        </p:sp>
      </p:grpSp>
      <p:sp>
        <p:nvSpPr>
          <p:cNvPr id="233" name="Shape 233"/>
          <p:cNvSpPr/>
          <p:nvPr/>
        </p:nvSpPr>
        <p:spPr>
          <a:xfrm>
            <a:off x="1978357" y="354722"/>
            <a:ext cx="5377018" cy="767080"/>
          </a:xfrm>
          <a:prstGeom prst="rect">
            <a:avLst/>
          </a:prstGeom>
          <a:ln w="12700">
            <a:miter lim="400000"/>
          </a:ln>
          <a:extLst>
            <a:ext uri="{C572A759-6A51-4108-AA02-DFA0A04FC94B}">
              <ma14:wrappingTextBoxFlag xmlns:ma14="http://schemas.microsoft.com/office/mac/drawingml/2011/main" xmlns="" val="1"/>
            </a:ext>
          </a:extLst>
        </p:spPr>
        <p:txBody>
          <a:bodyPr wrap="square" lIns="42201" tIns="42201" rIns="42201" bIns="42201" anchor="ctr">
            <a:spAutoFit/>
          </a:bodyPr>
          <a:lstStyle>
            <a:lvl1pPr algn="ctr">
              <a:defRPr sz="4800">
                <a:solidFill>
                  <a:srgbClr val="FFFFFF"/>
                </a:solidFill>
                <a:latin typeface="+mn-lt"/>
                <a:ea typeface="+mn-ea"/>
                <a:cs typeface="+mn-cs"/>
                <a:sym typeface="Times New Roman"/>
              </a:defRPr>
            </a:lvl1pPr>
          </a:lstStyle>
          <a:p>
            <a:pPr hangingPunct="0"/>
            <a:r>
              <a:rPr sz="4431" kern="0" dirty="0"/>
              <a:t>The </a:t>
            </a:r>
            <a:r>
              <a:rPr lang="en-US" sz="4431" kern="0" dirty="0" smtClean="0"/>
              <a:t>U.S. </a:t>
            </a:r>
            <a:r>
              <a:rPr sz="4431" kern="0" dirty="0" smtClean="0"/>
              <a:t>Constitution</a:t>
            </a:r>
            <a:endParaRPr sz="4431" kern="0" dirty="0"/>
          </a:p>
        </p:txBody>
      </p:sp>
      <p:sp>
        <p:nvSpPr>
          <p:cNvPr id="19" name="Shape 225"/>
          <p:cNvSpPr/>
          <p:nvPr/>
        </p:nvSpPr>
        <p:spPr>
          <a:xfrm>
            <a:off x="180866" y="1841869"/>
            <a:ext cx="2833972" cy="639224"/>
          </a:xfrm>
          <a:prstGeom prst="rect">
            <a:avLst/>
          </a:prstGeom>
          <a:ln w="12700">
            <a:miter lim="400000"/>
          </a:ln>
          <a:extLst>
            <a:ext uri="{C572A759-6A51-4108-AA02-DFA0A04FC94B}">
              <ma14:wrappingTextBoxFlag xmlns:ma14="http://schemas.microsoft.com/office/mac/drawingml/2011/main" xmlns=""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hangingPunct="0"/>
            <a:r>
              <a:rPr lang="en-US" sz="3600" u="sng" kern="0" dirty="0" smtClean="0"/>
              <a:t>Article 1</a:t>
            </a:r>
          </a:p>
        </p:txBody>
      </p:sp>
      <p:sp>
        <p:nvSpPr>
          <p:cNvPr id="16" name="Shape 225"/>
          <p:cNvSpPr/>
          <p:nvPr/>
        </p:nvSpPr>
        <p:spPr>
          <a:xfrm>
            <a:off x="103279" y="3064903"/>
            <a:ext cx="2833972" cy="1448933"/>
          </a:xfrm>
          <a:prstGeom prst="rect">
            <a:avLst/>
          </a:prstGeom>
          <a:ln w="12700">
            <a:miter lim="400000"/>
          </a:ln>
          <a:extLst>
            <a:ext uri="{C572A759-6A51-4108-AA02-DFA0A04FC94B}">
              <ma14:wrappingTextBoxFlag xmlns:ma14="http://schemas.microsoft.com/office/mac/drawingml/2011/main" xmlns=""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hangingPunct="0"/>
            <a:r>
              <a:rPr lang="en-US" sz="4431" kern="0" dirty="0" smtClean="0">
                <a:effectLst>
                  <a:outerShdw blurRad="38100" dist="38100" dir="2700000" algn="tl">
                    <a:srgbClr val="000000">
                      <a:alpha val="43137"/>
                    </a:srgbClr>
                  </a:outerShdw>
                </a:effectLst>
              </a:rPr>
              <a:t>Legislative Branch</a:t>
            </a:r>
          </a:p>
        </p:txBody>
      </p:sp>
      <p:sp>
        <p:nvSpPr>
          <p:cNvPr id="17" name="Shape 225"/>
          <p:cNvSpPr/>
          <p:nvPr/>
        </p:nvSpPr>
        <p:spPr>
          <a:xfrm>
            <a:off x="3249880" y="1841869"/>
            <a:ext cx="2833972" cy="639224"/>
          </a:xfrm>
          <a:prstGeom prst="rect">
            <a:avLst/>
          </a:prstGeom>
          <a:ln w="12700">
            <a:miter lim="400000"/>
          </a:ln>
          <a:extLst>
            <a:ext uri="{C572A759-6A51-4108-AA02-DFA0A04FC94B}">
              <ma14:wrappingTextBoxFlag xmlns:ma14="http://schemas.microsoft.com/office/mac/drawingml/2011/main" xmlns=""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hangingPunct="0"/>
            <a:r>
              <a:rPr lang="en-US" sz="3600" u="sng" kern="0" dirty="0" smtClean="0"/>
              <a:t>Article 2 </a:t>
            </a:r>
          </a:p>
        </p:txBody>
      </p:sp>
      <p:sp>
        <p:nvSpPr>
          <p:cNvPr id="25" name="Shape 225"/>
          <p:cNvSpPr/>
          <p:nvPr/>
        </p:nvSpPr>
        <p:spPr>
          <a:xfrm>
            <a:off x="6178716" y="1841869"/>
            <a:ext cx="2833972" cy="639224"/>
          </a:xfrm>
          <a:prstGeom prst="rect">
            <a:avLst/>
          </a:prstGeom>
          <a:ln w="12700">
            <a:miter lim="400000"/>
          </a:ln>
          <a:extLst>
            <a:ext uri="{C572A759-6A51-4108-AA02-DFA0A04FC94B}">
              <ma14:wrappingTextBoxFlag xmlns:ma14="http://schemas.microsoft.com/office/mac/drawingml/2011/main" xmlns=""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hangingPunct="0"/>
            <a:r>
              <a:rPr lang="en-US" sz="3600" u="sng" kern="0" dirty="0" smtClean="0"/>
              <a:t>Article 3 </a:t>
            </a:r>
          </a:p>
        </p:txBody>
      </p:sp>
    </p:spTree>
    <p:extLst>
      <p:ext uri="{BB962C8B-B14F-4D97-AF65-F5344CB8AC3E}">
        <p14:creationId xmlns:p14="http://schemas.microsoft.com/office/powerpoint/2010/main" val="4003626156"/>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500"/>
                                        <p:tgtEl>
                                          <p:spTgt spid="2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6"/>
                                        </p:tgtEl>
                                        <p:attrNameLst>
                                          <p:attrName>style.visibility</p:attrName>
                                        </p:attrNameLst>
                                      </p:cBhvr>
                                      <p:to>
                                        <p:strVal val="visible"/>
                                      </p:to>
                                    </p:set>
                                    <p:animEffect transition="in" filter="fade">
                                      <p:cBhvr>
                                        <p:cTn id="17"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6"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6165D"/>
        </a:solidFill>
        <a:effectLst/>
      </p:bgPr>
    </p:bg>
    <p:spTree>
      <p:nvGrpSpPr>
        <p:cNvPr id="1" name=""/>
        <p:cNvGrpSpPr/>
        <p:nvPr/>
      </p:nvGrpSpPr>
      <p:grpSpPr>
        <a:xfrm>
          <a:off x="0" y="0"/>
          <a:ext cx="0" cy="0"/>
          <a:chOff x="0" y="0"/>
          <a:chExt cx="0" cy="0"/>
        </a:xfrm>
      </p:grpSpPr>
      <p:sp>
        <p:nvSpPr>
          <p:cNvPr id="224" name="Shape 224"/>
          <p:cNvSpPr>
            <a:spLocks noGrp="1"/>
          </p:cNvSpPr>
          <p:nvPr>
            <p:ph type="title"/>
          </p:nvPr>
        </p:nvSpPr>
        <p:spPr>
          <a:xfrm>
            <a:off x="3310184" y="1559655"/>
            <a:ext cx="2833970" cy="1651521"/>
          </a:xfrm>
          <a:prstGeom prst="rect">
            <a:avLst/>
          </a:prstGeom>
        </p:spPr>
        <p:txBody>
          <a:bodyPr>
            <a:noAutofit/>
          </a:bodyPr>
          <a:lstStyle/>
          <a:p>
            <a:r>
              <a:rPr lang="en-US" sz="3400" dirty="0">
                <a:effectLst>
                  <a:outerShdw blurRad="38100" dist="38100" dir="2700000" algn="tl">
                    <a:srgbClr val="000000">
                      <a:alpha val="43137"/>
                    </a:srgbClr>
                  </a:outerShdw>
                </a:effectLst>
              </a:rPr>
              <a:t>Who is the </a:t>
            </a:r>
            <a:r>
              <a:rPr lang="en-US" sz="3400" dirty="0" smtClean="0">
                <a:effectLst>
                  <a:outerShdw blurRad="38100" dist="38100" dir="2700000" algn="tl">
                    <a:srgbClr val="000000">
                      <a:alpha val="43137"/>
                    </a:srgbClr>
                  </a:outerShdw>
                </a:effectLst>
              </a:rPr>
              <a:t>Executive Branch?</a:t>
            </a:r>
            <a:endParaRPr sz="3400" dirty="0">
              <a:effectLst>
                <a:outerShdw blurRad="38100" dist="38100" dir="2700000" algn="tl">
                  <a:srgbClr val="000000">
                    <a:alpha val="43137"/>
                  </a:srgbClr>
                </a:outerShdw>
              </a:effectLst>
            </a:endParaRPr>
          </a:p>
        </p:txBody>
      </p:sp>
      <p:sp>
        <p:nvSpPr>
          <p:cNvPr id="226" name="Shape 226"/>
          <p:cNvSpPr/>
          <p:nvPr/>
        </p:nvSpPr>
        <p:spPr>
          <a:xfrm>
            <a:off x="6322195" y="1556289"/>
            <a:ext cx="2821805" cy="1654887"/>
          </a:xfrm>
          <a:prstGeom prst="rect">
            <a:avLst/>
          </a:prstGeom>
          <a:ln w="12700">
            <a:miter lim="400000"/>
          </a:ln>
          <a:extLst>
            <a:ext uri="{C572A759-6A51-4108-AA02-DFA0A04FC94B}">
              <ma14:wrappingTextBoxFlag xmlns:ma14="http://schemas.microsoft.com/office/mac/drawingml/2011/main" xmlns="" val="1"/>
            </a:ext>
          </a:extLst>
        </p:spPr>
        <p:txBody>
          <a:bodyPr wrap="square" lIns="42201" tIns="42201" rIns="42201" bIns="42201" anchor="ctr">
            <a:spAutoFit/>
          </a:bodyPr>
          <a:lstStyle>
            <a:lvl1pPr algn="ctr">
              <a:defRPr sz="4800">
                <a:solidFill>
                  <a:srgbClr val="FFFFFF"/>
                </a:solidFill>
                <a:latin typeface="+mn-lt"/>
                <a:ea typeface="+mn-ea"/>
                <a:cs typeface="+mn-cs"/>
                <a:sym typeface="Times New Roman"/>
              </a:defRPr>
            </a:lvl1pPr>
          </a:lstStyle>
          <a:p>
            <a:pPr hangingPunct="0"/>
            <a:r>
              <a:rPr lang="en-US" sz="3400" kern="0" dirty="0">
                <a:effectLst>
                  <a:outerShdw blurRad="38100" dist="38100" dir="2700000" algn="tl">
                    <a:srgbClr val="000000">
                      <a:alpha val="43137"/>
                    </a:srgbClr>
                  </a:outerShdw>
                </a:effectLst>
              </a:rPr>
              <a:t>Who is the </a:t>
            </a:r>
            <a:r>
              <a:rPr lang="en-US" sz="3400" kern="0" dirty="0" smtClean="0">
                <a:effectLst>
                  <a:outerShdw blurRad="38100" dist="38100" dir="2700000" algn="tl">
                    <a:srgbClr val="000000">
                      <a:alpha val="43137"/>
                    </a:srgbClr>
                  </a:outerShdw>
                </a:effectLst>
              </a:rPr>
              <a:t>Judicial Branch?</a:t>
            </a:r>
            <a:endParaRPr lang="en-US" sz="3400" kern="0" dirty="0">
              <a:effectLst>
                <a:outerShdw blurRad="38100" dist="38100" dir="2700000" algn="tl">
                  <a:srgbClr val="000000">
                    <a:alpha val="43137"/>
                  </a:srgbClr>
                </a:outerShdw>
              </a:effectLst>
            </a:endParaRPr>
          </a:p>
        </p:txBody>
      </p:sp>
      <p:grpSp>
        <p:nvGrpSpPr>
          <p:cNvPr id="229" name="Group 229"/>
          <p:cNvGrpSpPr/>
          <p:nvPr/>
        </p:nvGrpSpPr>
        <p:grpSpPr>
          <a:xfrm>
            <a:off x="3425106" y="1705927"/>
            <a:ext cx="2601212" cy="3927121"/>
            <a:chOff x="0" y="0"/>
            <a:chExt cx="3352808" cy="1295404"/>
          </a:xfrm>
        </p:grpSpPr>
        <p:sp>
          <p:nvSpPr>
            <p:cNvPr id="227" name="Shape 227"/>
            <p:cNvSpPr/>
            <p:nvPr/>
          </p:nvSpPr>
          <p:spPr>
            <a:xfrm flipH="1">
              <a:off x="-1" y="0"/>
              <a:ext cx="4" cy="1295405"/>
            </a:xfrm>
            <a:prstGeom prst="line">
              <a:avLst/>
            </a:prstGeom>
            <a:noFill/>
            <a:ln w="76200" cap="flat">
              <a:solidFill>
                <a:srgbClr val="FFFFFF"/>
              </a:solidFill>
              <a:prstDash val="solid"/>
              <a:round/>
            </a:ln>
            <a:effectLst/>
          </p:spPr>
          <p:txBody>
            <a:bodyPr wrap="square" lIns="42201" tIns="42201" rIns="42201" bIns="42201" numCol="1" anchor="t">
              <a:noAutofit/>
            </a:bodyPr>
            <a:lstStyle/>
            <a:p>
              <a:pPr hangingPunct="0"/>
              <a:endParaRPr sz="2215" kern="0">
                <a:solidFill>
                  <a:srgbClr val="000000"/>
                </a:solidFill>
                <a:latin typeface="Helvetica"/>
                <a:cs typeface="Helvetica"/>
                <a:sym typeface="Helvetica"/>
              </a:endParaRPr>
            </a:p>
          </p:txBody>
        </p:sp>
        <p:sp>
          <p:nvSpPr>
            <p:cNvPr id="228" name="Shape 228"/>
            <p:cNvSpPr/>
            <p:nvPr/>
          </p:nvSpPr>
          <p:spPr>
            <a:xfrm>
              <a:off x="3352804" y="0"/>
              <a:ext cx="4" cy="1295405"/>
            </a:xfrm>
            <a:prstGeom prst="line">
              <a:avLst/>
            </a:prstGeom>
            <a:noFill/>
            <a:ln w="76200" cap="flat">
              <a:solidFill>
                <a:srgbClr val="FFFFFF"/>
              </a:solidFill>
              <a:prstDash val="solid"/>
              <a:round/>
            </a:ln>
            <a:effectLst/>
          </p:spPr>
          <p:txBody>
            <a:bodyPr wrap="square" lIns="42201" tIns="42201" rIns="42201" bIns="42201" numCol="1" anchor="t">
              <a:noAutofit/>
            </a:bodyPr>
            <a:lstStyle/>
            <a:p>
              <a:pPr hangingPunct="0"/>
              <a:endParaRPr sz="2215" kern="0">
                <a:solidFill>
                  <a:srgbClr val="000000"/>
                </a:solidFill>
                <a:latin typeface="Helvetica"/>
                <a:cs typeface="Helvetica"/>
                <a:sym typeface="Helvetica"/>
              </a:endParaRPr>
            </a:p>
          </p:txBody>
        </p:sp>
      </p:grpSp>
      <p:sp>
        <p:nvSpPr>
          <p:cNvPr id="233" name="Shape 233"/>
          <p:cNvSpPr/>
          <p:nvPr/>
        </p:nvSpPr>
        <p:spPr>
          <a:xfrm>
            <a:off x="1978357" y="354722"/>
            <a:ext cx="5377018" cy="767080"/>
          </a:xfrm>
          <a:prstGeom prst="rect">
            <a:avLst/>
          </a:prstGeom>
          <a:ln w="12700">
            <a:miter lim="400000"/>
          </a:ln>
          <a:extLst>
            <a:ext uri="{C572A759-6A51-4108-AA02-DFA0A04FC94B}">
              <ma14:wrappingTextBoxFlag xmlns:ma14="http://schemas.microsoft.com/office/mac/drawingml/2011/main" xmlns="" val="1"/>
            </a:ext>
          </a:extLst>
        </p:spPr>
        <p:txBody>
          <a:bodyPr wrap="square" lIns="42201" tIns="42201" rIns="42201" bIns="42201" anchor="ctr">
            <a:spAutoFit/>
          </a:bodyPr>
          <a:lstStyle>
            <a:lvl1pPr algn="ctr">
              <a:defRPr sz="4800">
                <a:solidFill>
                  <a:srgbClr val="FFFFFF"/>
                </a:solidFill>
                <a:latin typeface="+mn-lt"/>
                <a:ea typeface="+mn-ea"/>
                <a:cs typeface="+mn-cs"/>
                <a:sym typeface="Times New Roman"/>
              </a:defRPr>
            </a:lvl1pPr>
          </a:lstStyle>
          <a:p>
            <a:pPr hangingPunct="0"/>
            <a:r>
              <a:rPr sz="4431" kern="0" dirty="0"/>
              <a:t>The </a:t>
            </a:r>
            <a:r>
              <a:rPr lang="en-US" sz="4431" kern="0" dirty="0" smtClean="0"/>
              <a:t>U.S. </a:t>
            </a:r>
            <a:r>
              <a:rPr sz="4431" kern="0" dirty="0" smtClean="0"/>
              <a:t>Constitution</a:t>
            </a:r>
            <a:endParaRPr sz="4431" kern="0" dirty="0"/>
          </a:p>
        </p:txBody>
      </p:sp>
      <p:sp>
        <p:nvSpPr>
          <p:cNvPr id="16" name="Shape 225"/>
          <p:cNvSpPr/>
          <p:nvPr/>
        </p:nvSpPr>
        <p:spPr>
          <a:xfrm>
            <a:off x="165872" y="1440106"/>
            <a:ext cx="2833972" cy="1654887"/>
          </a:xfrm>
          <a:prstGeom prst="rect">
            <a:avLst/>
          </a:prstGeom>
          <a:ln w="12700">
            <a:miter lim="400000"/>
          </a:ln>
          <a:extLst>
            <a:ext uri="{C572A759-6A51-4108-AA02-DFA0A04FC94B}">
              <ma14:wrappingTextBoxFlag xmlns:ma14="http://schemas.microsoft.com/office/mac/drawingml/2011/main" xmlns=""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hangingPunct="0"/>
            <a:r>
              <a:rPr lang="en-US" sz="3400" kern="0" dirty="0" smtClean="0">
                <a:effectLst>
                  <a:outerShdw blurRad="38100" dist="38100" dir="2700000" algn="tl">
                    <a:srgbClr val="000000">
                      <a:alpha val="43137"/>
                    </a:srgbClr>
                  </a:outerShdw>
                </a:effectLst>
              </a:rPr>
              <a:t>Who is the Legislative Branch?</a:t>
            </a:r>
          </a:p>
        </p:txBody>
      </p:sp>
      <p:grpSp>
        <p:nvGrpSpPr>
          <p:cNvPr id="12" name="Group 11"/>
          <p:cNvGrpSpPr/>
          <p:nvPr/>
        </p:nvGrpSpPr>
        <p:grpSpPr>
          <a:xfrm>
            <a:off x="69619" y="3250978"/>
            <a:ext cx="3026478" cy="2476622"/>
            <a:chOff x="6733" y="1509577"/>
            <a:chExt cx="3026478" cy="2476622"/>
          </a:xfrm>
        </p:grpSpPr>
        <p:sp>
          <p:nvSpPr>
            <p:cNvPr id="13" name="Shape 225"/>
            <p:cNvSpPr/>
            <p:nvPr/>
          </p:nvSpPr>
          <p:spPr>
            <a:xfrm>
              <a:off x="6733" y="1509577"/>
              <a:ext cx="2833972" cy="767080"/>
            </a:xfrm>
            <a:prstGeom prst="rect">
              <a:avLst/>
            </a:prstGeom>
            <a:ln w="12700">
              <a:miter lim="400000"/>
            </a:ln>
            <a:extLst>
              <a:ext uri="{C572A759-6A51-4108-AA02-DFA0A04FC94B}">
                <ma14:wrappingTextBoxFlag xmlns:ma14="http://schemas.microsoft.com/office/mac/drawingml/2011/main" xmlns=""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hangingPunct="0"/>
              <a:r>
                <a:rPr sz="4431" kern="0" dirty="0"/>
                <a:t>Congress</a:t>
              </a:r>
            </a:p>
          </p:txBody>
        </p:sp>
        <p:grpSp>
          <p:nvGrpSpPr>
            <p:cNvPr id="14" name="Group 13"/>
            <p:cNvGrpSpPr/>
            <p:nvPr/>
          </p:nvGrpSpPr>
          <p:grpSpPr>
            <a:xfrm>
              <a:off x="26131" y="2382290"/>
              <a:ext cx="3007080" cy="1603909"/>
              <a:chOff x="3234133" y="2556666"/>
              <a:chExt cx="3007080" cy="1603909"/>
            </a:xfrm>
          </p:grpSpPr>
          <p:sp>
            <p:nvSpPr>
              <p:cNvPr id="15" name="Shape 234"/>
              <p:cNvSpPr/>
              <p:nvPr/>
            </p:nvSpPr>
            <p:spPr>
              <a:xfrm>
                <a:off x="4970370" y="2585375"/>
                <a:ext cx="388287" cy="874454"/>
              </a:xfrm>
              <a:prstGeom prst="line">
                <a:avLst/>
              </a:prstGeom>
              <a:ln w="57150">
                <a:solidFill>
                  <a:srgbClr val="FFFFFF"/>
                </a:solidFill>
                <a:tailEnd type="triangle"/>
              </a:ln>
            </p:spPr>
            <p:txBody>
              <a:bodyPr lIns="42201" tIns="42201" rIns="42201" bIns="42201"/>
              <a:lstStyle/>
              <a:p>
                <a:pPr hangingPunct="0"/>
                <a:endParaRPr sz="2215" kern="0">
                  <a:solidFill>
                    <a:srgbClr val="000000"/>
                  </a:solidFill>
                  <a:latin typeface="Helvetica"/>
                  <a:cs typeface="Helvetica"/>
                  <a:sym typeface="Helvetica"/>
                </a:endParaRPr>
              </a:p>
            </p:txBody>
          </p:sp>
          <p:sp>
            <p:nvSpPr>
              <p:cNvPr id="18" name="Shape 235"/>
              <p:cNvSpPr/>
              <p:nvPr/>
            </p:nvSpPr>
            <p:spPr>
              <a:xfrm flipH="1">
                <a:off x="3656658" y="2556666"/>
                <a:ext cx="568872" cy="903163"/>
              </a:xfrm>
              <a:prstGeom prst="line">
                <a:avLst/>
              </a:prstGeom>
              <a:ln w="57150">
                <a:solidFill>
                  <a:srgbClr val="FFFFFF"/>
                </a:solidFill>
                <a:tailEnd type="triangle"/>
              </a:ln>
            </p:spPr>
            <p:txBody>
              <a:bodyPr lIns="42201" tIns="42201" rIns="42201" bIns="42201"/>
              <a:lstStyle/>
              <a:p>
                <a:pPr hangingPunct="0"/>
                <a:endParaRPr sz="2215" kern="0">
                  <a:solidFill>
                    <a:srgbClr val="000000"/>
                  </a:solidFill>
                  <a:latin typeface="Helvetica"/>
                  <a:cs typeface="Helvetica"/>
                  <a:sym typeface="Helvetica"/>
                </a:endParaRPr>
              </a:p>
            </p:txBody>
          </p:sp>
          <p:sp>
            <p:nvSpPr>
              <p:cNvPr id="20" name="Shape 236"/>
              <p:cNvSpPr/>
              <p:nvPr/>
            </p:nvSpPr>
            <p:spPr>
              <a:xfrm>
                <a:off x="3234133" y="3599870"/>
                <a:ext cx="845050" cy="426089"/>
              </a:xfrm>
              <a:prstGeom prst="rect">
                <a:avLst/>
              </a:prstGeom>
              <a:ln w="12700">
                <a:miter lim="400000"/>
              </a:ln>
              <a:extLst>
                <a:ext uri="{C572A759-6A51-4108-AA02-DFA0A04FC94B}">
                  <ma14:wrappingTextBoxFlag xmlns:ma14="http://schemas.microsoft.com/office/mac/drawingml/2011/main" xmlns="" val="1"/>
                </a:ext>
              </a:extLst>
            </p:spPr>
            <p:txBody>
              <a:bodyPr wrap="none" lIns="42201" tIns="42201" rIns="42201" bIns="42201">
                <a:spAutoFit/>
              </a:bodyPr>
              <a:lstStyle>
                <a:lvl1pPr>
                  <a:defRPr>
                    <a:solidFill>
                      <a:srgbClr val="FFFFFF"/>
                    </a:solidFill>
                    <a:latin typeface="+mn-lt"/>
                    <a:ea typeface="+mn-ea"/>
                    <a:cs typeface="+mn-cs"/>
                    <a:sym typeface="Times New Roman"/>
                  </a:defRPr>
                </a:lvl1pPr>
              </a:lstStyle>
              <a:p>
                <a:pPr hangingPunct="0"/>
                <a:r>
                  <a:rPr sz="2215" kern="0" dirty="0"/>
                  <a:t>Senate</a:t>
                </a:r>
              </a:p>
            </p:txBody>
          </p:sp>
          <p:sp>
            <p:nvSpPr>
              <p:cNvPr id="21" name="Shape 237"/>
              <p:cNvSpPr/>
              <p:nvPr/>
            </p:nvSpPr>
            <p:spPr>
              <a:xfrm>
                <a:off x="4235711" y="3393624"/>
                <a:ext cx="2005502" cy="766951"/>
              </a:xfrm>
              <a:prstGeom prst="rect">
                <a:avLst/>
              </a:prstGeom>
              <a:ln w="12700">
                <a:miter lim="400000"/>
              </a:ln>
              <a:extLst>
                <a:ext uri="{C572A759-6A51-4108-AA02-DFA0A04FC94B}">
                  <ma14:wrappingTextBoxFlag xmlns:ma14="http://schemas.microsoft.com/office/mac/drawingml/2011/main" xmlns="" val="1"/>
                </a:ext>
              </a:extLst>
            </p:spPr>
            <p:txBody>
              <a:bodyPr wrap="square" lIns="42201" tIns="42201" rIns="42201" bIns="42201">
                <a:spAutoFit/>
              </a:bodyPr>
              <a:lstStyle>
                <a:lvl1pPr>
                  <a:defRPr>
                    <a:solidFill>
                      <a:srgbClr val="FFFFFF"/>
                    </a:solidFill>
                    <a:latin typeface="+mn-lt"/>
                    <a:ea typeface="+mn-ea"/>
                    <a:cs typeface="+mn-cs"/>
                    <a:sym typeface="Times New Roman"/>
                  </a:defRPr>
                </a:lvl1pPr>
              </a:lstStyle>
              <a:p>
                <a:pPr algn="ctr" hangingPunct="0"/>
                <a:r>
                  <a:rPr sz="2215" kern="0" dirty="0"/>
                  <a:t>House of Representatives</a:t>
                </a:r>
              </a:p>
            </p:txBody>
          </p:sp>
        </p:grpSp>
      </p:grpSp>
      <p:sp>
        <p:nvSpPr>
          <p:cNvPr id="22" name="Shape 224"/>
          <p:cNvSpPr txBox="1">
            <a:spLocks/>
          </p:cNvSpPr>
          <p:nvPr/>
        </p:nvSpPr>
        <p:spPr>
          <a:xfrm>
            <a:off x="3247064" y="3413484"/>
            <a:ext cx="2833970" cy="107580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fontScale="90000" lnSpcReduction="20000"/>
          </a:bodyPr>
          <a:lstStyle>
            <a:lvl1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1pPr>
            <a:lvl2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2pPr>
            <a:lvl3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3pPr>
            <a:lvl4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4pPr>
            <a:lvl5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5pPr>
            <a:lvl6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6pPr>
            <a:lvl7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7pPr>
            <a:lvl8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8pPr>
            <a:lvl9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9pPr>
          </a:lstStyle>
          <a:p>
            <a:r>
              <a:rPr lang="en-US" kern="0" dirty="0" smtClean="0"/>
              <a:t>The President</a:t>
            </a:r>
            <a:endParaRPr lang="en-US" kern="0" dirty="0"/>
          </a:p>
        </p:txBody>
      </p:sp>
      <p:sp>
        <p:nvSpPr>
          <p:cNvPr id="23" name="Shape 226"/>
          <p:cNvSpPr/>
          <p:nvPr/>
        </p:nvSpPr>
        <p:spPr>
          <a:xfrm>
            <a:off x="6051886" y="3293591"/>
            <a:ext cx="3143253" cy="1448933"/>
          </a:xfrm>
          <a:prstGeom prst="rect">
            <a:avLst/>
          </a:prstGeom>
          <a:ln w="12700">
            <a:miter lim="400000"/>
          </a:ln>
          <a:extLst>
            <a:ext uri="{C572A759-6A51-4108-AA02-DFA0A04FC94B}">
              <ma14:wrappingTextBoxFlag xmlns:ma14="http://schemas.microsoft.com/office/mac/drawingml/2011/main" xmlns=""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hangingPunct="0"/>
            <a:r>
              <a:rPr sz="4431" kern="0" dirty="0"/>
              <a:t>Supreme Court</a:t>
            </a:r>
          </a:p>
        </p:txBody>
      </p:sp>
    </p:spTree>
    <p:extLst>
      <p:ext uri="{BB962C8B-B14F-4D97-AF65-F5344CB8AC3E}">
        <p14:creationId xmlns:p14="http://schemas.microsoft.com/office/powerpoint/2010/main" val="125699287"/>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500"/>
                                        <p:tgtEl>
                                          <p:spTgt spid="2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6">
                                            <p:txEl>
                                              <p:pRg st="0" end="0"/>
                                            </p:txEl>
                                          </p:spTgt>
                                        </p:tgtEl>
                                        <p:attrNameLst>
                                          <p:attrName>style.visibility</p:attrName>
                                        </p:attrNameLst>
                                      </p:cBhvr>
                                      <p:to>
                                        <p:strVal val="visible"/>
                                      </p:to>
                                    </p:set>
                                    <p:animEffect transition="in" filter="fade">
                                      <p:cBhvr>
                                        <p:cTn id="27" dur="500"/>
                                        <p:tgtEl>
                                          <p:spTgt spid="2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6"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080" y="358902"/>
            <a:ext cx="5856732" cy="685800"/>
          </a:xfrm>
        </p:spPr>
        <p:txBody>
          <a:bodyPr/>
          <a:lstStyle/>
          <a:p>
            <a:r>
              <a:rPr lang="en-US" dirty="0" smtClean="0"/>
              <a:t>Types of Government</a:t>
            </a:r>
            <a:endParaRPr lang="en-US" dirty="0"/>
          </a:p>
        </p:txBody>
      </p:sp>
      <p:sp>
        <p:nvSpPr>
          <p:cNvPr id="3" name="Content Placeholder 2"/>
          <p:cNvSpPr>
            <a:spLocks noGrp="1"/>
          </p:cNvSpPr>
          <p:nvPr>
            <p:ph idx="1"/>
          </p:nvPr>
        </p:nvSpPr>
        <p:spPr>
          <a:xfrm>
            <a:off x="532638" y="1378458"/>
            <a:ext cx="7772400" cy="4501134"/>
          </a:xfrm>
        </p:spPr>
        <p:txBody>
          <a:bodyPr/>
          <a:lstStyle/>
          <a:p>
            <a:r>
              <a:rPr lang="en-US" dirty="0" smtClean="0"/>
              <a:t>Autocracy</a:t>
            </a:r>
          </a:p>
          <a:p>
            <a:pPr lvl="1"/>
            <a:r>
              <a:rPr lang="en-US" dirty="0" smtClean="0"/>
              <a:t>Dictator, Absolute Monarchy, Totalitarian Dictator, Theocracy</a:t>
            </a:r>
          </a:p>
          <a:p>
            <a:r>
              <a:rPr lang="en-US" dirty="0" smtClean="0"/>
              <a:t>Oligarchy</a:t>
            </a:r>
          </a:p>
          <a:p>
            <a:r>
              <a:rPr lang="en-US" dirty="0" smtClean="0"/>
              <a:t>Democracy</a:t>
            </a:r>
          </a:p>
          <a:p>
            <a:pPr lvl="1"/>
            <a:r>
              <a:rPr lang="en-US" dirty="0" smtClean="0"/>
              <a:t>Presidential &amp; Parliamentary</a:t>
            </a:r>
          </a:p>
          <a:p>
            <a:pPr lvl="1"/>
            <a:r>
              <a:rPr lang="en-US" dirty="0" smtClean="0"/>
              <a:t>Limited or Constitutional Monarchy</a:t>
            </a:r>
          </a:p>
          <a:p>
            <a:endParaRPr lang="en-US" dirty="0"/>
          </a:p>
        </p:txBody>
      </p:sp>
    </p:spTree>
    <p:extLst>
      <p:ext uri="{BB962C8B-B14F-4D97-AF65-F5344CB8AC3E}">
        <p14:creationId xmlns:p14="http://schemas.microsoft.com/office/powerpoint/2010/main" val="2881076241"/>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6165D"/>
        </a:solidFill>
        <a:effectLst/>
      </p:bgPr>
    </p:bg>
    <p:spTree>
      <p:nvGrpSpPr>
        <p:cNvPr id="1" name=""/>
        <p:cNvGrpSpPr/>
        <p:nvPr/>
      </p:nvGrpSpPr>
      <p:grpSpPr>
        <a:xfrm>
          <a:off x="0" y="0"/>
          <a:ext cx="0" cy="0"/>
          <a:chOff x="0" y="0"/>
          <a:chExt cx="0" cy="0"/>
        </a:xfrm>
      </p:grpSpPr>
      <p:sp>
        <p:nvSpPr>
          <p:cNvPr id="224" name="Shape 224"/>
          <p:cNvSpPr>
            <a:spLocks noGrp="1"/>
          </p:cNvSpPr>
          <p:nvPr>
            <p:ph type="title"/>
          </p:nvPr>
        </p:nvSpPr>
        <p:spPr>
          <a:xfrm>
            <a:off x="3212966" y="1537343"/>
            <a:ext cx="2525897" cy="1145471"/>
          </a:xfrm>
          <a:prstGeom prst="rect">
            <a:avLst/>
          </a:prstGeom>
        </p:spPr>
        <p:txBody>
          <a:bodyPr>
            <a:normAutofit fontScale="90000"/>
          </a:bodyPr>
          <a:lstStyle/>
          <a:p>
            <a:r>
              <a:rPr dirty="0" smtClean="0"/>
              <a:t>The President</a:t>
            </a:r>
            <a:endParaRPr dirty="0"/>
          </a:p>
        </p:txBody>
      </p:sp>
      <p:sp>
        <p:nvSpPr>
          <p:cNvPr id="226" name="Shape 226"/>
          <p:cNvSpPr/>
          <p:nvPr/>
        </p:nvSpPr>
        <p:spPr>
          <a:xfrm>
            <a:off x="5980580" y="1579335"/>
            <a:ext cx="2580801" cy="1448933"/>
          </a:xfrm>
          <a:prstGeom prst="rect">
            <a:avLst/>
          </a:prstGeom>
          <a:ln w="12700">
            <a:miter lim="400000"/>
          </a:ln>
          <a:extLst>
            <a:ext uri="{C572A759-6A51-4108-AA02-DFA0A04FC94B}">
              <ma14:wrappingTextBoxFlag xmlns:ma14="http://schemas.microsoft.com/office/mac/drawingml/2011/main" xmlns="" val="1"/>
            </a:ext>
          </a:extLst>
        </p:spPr>
        <p:txBody>
          <a:bodyPr wrap="square" lIns="42201" tIns="42201" rIns="42201" bIns="42201" anchor="ctr">
            <a:spAutoFit/>
          </a:bodyPr>
          <a:lstStyle>
            <a:lvl1pPr algn="ctr">
              <a:defRPr sz="4800">
                <a:solidFill>
                  <a:srgbClr val="FFFFFF"/>
                </a:solidFill>
                <a:latin typeface="+mn-lt"/>
                <a:ea typeface="+mn-ea"/>
                <a:cs typeface="+mn-cs"/>
                <a:sym typeface="Times New Roman"/>
              </a:defRPr>
            </a:lvl1pPr>
          </a:lstStyle>
          <a:p>
            <a:pPr hangingPunct="0"/>
            <a:r>
              <a:rPr sz="4431" kern="0" dirty="0"/>
              <a:t>Supreme Court</a:t>
            </a:r>
          </a:p>
        </p:txBody>
      </p:sp>
      <p:grpSp>
        <p:nvGrpSpPr>
          <p:cNvPr id="229" name="Group 229"/>
          <p:cNvGrpSpPr/>
          <p:nvPr/>
        </p:nvGrpSpPr>
        <p:grpSpPr>
          <a:xfrm>
            <a:off x="3082419" y="1230951"/>
            <a:ext cx="2822523" cy="2969015"/>
            <a:chOff x="0" y="0"/>
            <a:chExt cx="3352808" cy="1295404"/>
          </a:xfrm>
        </p:grpSpPr>
        <p:sp>
          <p:nvSpPr>
            <p:cNvPr id="227" name="Shape 227"/>
            <p:cNvSpPr/>
            <p:nvPr/>
          </p:nvSpPr>
          <p:spPr>
            <a:xfrm flipH="1">
              <a:off x="-1" y="0"/>
              <a:ext cx="4" cy="1295405"/>
            </a:xfrm>
            <a:prstGeom prst="line">
              <a:avLst/>
            </a:prstGeom>
            <a:noFill/>
            <a:ln w="76200" cap="flat">
              <a:solidFill>
                <a:srgbClr val="FFFFFF"/>
              </a:solidFill>
              <a:prstDash val="solid"/>
              <a:round/>
            </a:ln>
            <a:effectLst/>
          </p:spPr>
          <p:txBody>
            <a:bodyPr wrap="square" lIns="42201" tIns="42201" rIns="42201" bIns="42201" numCol="1" anchor="t">
              <a:noAutofit/>
            </a:bodyPr>
            <a:lstStyle/>
            <a:p>
              <a:pPr hangingPunct="0"/>
              <a:endParaRPr sz="2215" kern="0">
                <a:solidFill>
                  <a:srgbClr val="000000"/>
                </a:solidFill>
                <a:latin typeface="Helvetica"/>
                <a:cs typeface="Helvetica"/>
                <a:sym typeface="Helvetica"/>
              </a:endParaRPr>
            </a:p>
          </p:txBody>
        </p:sp>
        <p:sp>
          <p:nvSpPr>
            <p:cNvPr id="228" name="Shape 228"/>
            <p:cNvSpPr/>
            <p:nvPr/>
          </p:nvSpPr>
          <p:spPr>
            <a:xfrm>
              <a:off x="3352804" y="0"/>
              <a:ext cx="4" cy="1295405"/>
            </a:xfrm>
            <a:prstGeom prst="line">
              <a:avLst/>
            </a:prstGeom>
            <a:noFill/>
            <a:ln w="76200" cap="flat">
              <a:solidFill>
                <a:srgbClr val="FFFFFF"/>
              </a:solidFill>
              <a:prstDash val="solid"/>
              <a:round/>
            </a:ln>
            <a:effectLst/>
          </p:spPr>
          <p:txBody>
            <a:bodyPr wrap="square" lIns="42201" tIns="42201" rIns="42201" bIns="42201" numCol="1" anchor="t">
              <a:noAutofit/>
            </a:bodyPr>
            <a:lstStyle/>
            <a:p>
              <a:pPr hangingPunct="0"/>
              <a:endParaRPr sz="2215" kern="0">
                <a:solidFill>
                  <a:srgbClr val="000000"/>
                </a:solidFill>
                <a:latin typeface="Helvetica"/>
                <a:cs typeface="Helvetica"/>
                <a:sym typeface="Helvetica"/>
              </a:endParaRPr>
            </a:p>
          </p:txBody>
        </p:sp>
      </p:grpSp>
      <p:grpSp>
        <p:nvGrpSpPr>
          <p:cNvPr id="232" name="Group 232"/>
          <p:cNvGrpSpPr/>
          <p:nvPr/>
        </p:nvGrpSpPr>
        <p:grpSpPr>
          <a:xfrm>
            <a:off x="971546" y="4413734"/>
            <a:ext cx="7258058" cy="1515915"/>
            <a:chOff x="-2" y="-1"/>
            <a:chExt cx="9677408" cy="1642239"/>
          </a:xfrm>
        </p:grpSpPr>
        <p:sp>
          <p:nvSpPr>
            <p:cNvPr id="230" name="Shape 230"/>
            <p:cNvSpPr/>
            <p:nvPr/>
          </p:nvSpPr>
          <p:spPr>
            <a:xfrm>
              <a:off x="-2" y="-1"/>
              <a:ext cx="9677408" cy="3"/>
            </a:xfrm>
            <a:prstGeom prst="line">
              <a:avLst/>
            </a:prstGeom>
            <a:noFill/>
            <a:ln w="76200" cap="flat">
              <a:solidFill>
                <a:srgbClr val="FFFFFF"/>
              </a:solidFill>
              <a:prstDash val="solid"/>
              <a:round/>
            </a:ln>
            <a:effectLst/>
          </p:spPr>
          <p:txBody>
            <a:bodyPr wrap="square" lIns="42201" tIns="42201" rIns="42201" bIns="42201" numCol="1" anchor="t">
              <a:noAutofit/>
            </a:bodyPr>
            <a:lstStyle/>
            <a:p>
              <a:pPr hangingPunct="0"/>
              <a:endParaRPr sz="2215" kern="0">
                <a:solidFill>
                  <a:srgbClr val="000000"/>
                </a:solidFill>
                <a:latin typeface="Helvetica"/>
                <a:cs typeface="Helvetica"/>
                <a:sym typeface="Helvetica"/>
              </a:endParaRPr>
            </a:p>
          </p:txBody>
        </p:sp>
        <p:sp>
          <p:nvSpPr>
            <p:cNvPr id="231" name="Shape 231"/>
            <p:cNvSpPr/>
            <p:nvPr/>
          </p:nvSpPr>
          <p:spPr>
            <a:xfrm>
              <a:off x="2799228" y="811236"/>
              <a:ext cx="3778630" cy="8310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2201" tIns="42201" rIns="42201" bIns="42201" numCol="1" anchor="ctr">
              <a:spAutoFit/>
            </a:bodyPr>
            <a:lstStyle>
              <a:lvl1pPr algn="ctr">
                <a:defRPr sz="4800">
                  <a:solidFill>
                    <a:srgbClr val="FFFFFF"/>
                  </a:solidFill>
                  <a:latin typeface="+mn-lt"/>
                  <a:ea typeface="+mn-ea"/>
                  <a:cs typeface="+mn-cs"/>
                  <a:sym typeface="Times New Roman"/>
                </a:defRPr>
              </a:lvl1pPr>
            </a:lstStyle>
            <a:p>
              <a:pPr hangingPunct="0"/>
              <a:r>
                <a:rPr sz="4431" kern="0"/>
                <a:t>The States</a:t>
              </a:r>
            </a:p>
          </p:txBody>
        </p:sp>
      </p:grpSp>
      <p:sp>
        <p:nvSpPr>
          <p:cNvPr id="233" name="Shape 233"/>
          <p:cNvSpPr/>
          <p:nvPr/>
        </p:nvSpPr>
        <p:spPr>
          <a:xfrm>
            <a:off x="1978357" y="354722"/>
            <a:ext cx="5377018" cy="767080"/>
          </a:xfrm>
          <a:prstGeom prst="rect">
            <a:avLst/>
          </a:prstGeom>
          <a:ln w="12700">
            <a:miter lim="400000"/>
          </a:ln>
          <a:extLst>
            <a:ext uri="{C572A759-6A51-4108-AA02-DFA0A04FC94B}">
              <ma14:wrappingTextBoxFlag xmlns:ma14="http://schemas.microsoft.com/office/mac/drawingml/2011/main" xmlns="" val="1"/>
            </a:ext>
          </a:extLst>
        </p:spPr>
        <p:txBody>
          <a:bodyPr wrap="square" lIns="42201" tIns="42201" rIns="42201" bIns="42201" anchor="ctr">
            <a:spAutoFit/>
          </a:bodyPr>
          <a:lstStyle>
            <a:lvl1pPr algn="ctr">
              <a:defRPr sz="4800">
                <a:solidFill>
                  <a:srgbClr val="FFFFFF"/>
                </a:solidFill>
                <a:latin typeface="+mn-lt"/>
                <a:ea typeface="+mn-ea"/>
                <a:cs typeface="+mn-cs"/>
                <a:sym typeface="Times New Roman"/>
              </a:defRPr>
            </a:lvl1pPr>
          </a:lstStyle>
          <a:p>
            <a:pPr hangingPunct="0"/>
            <a:r>
              <a:rPr lang="en-US" sz="4431" kern="0" dirty="0" smtClean="0"/>
              <a:t>Separation of Powers</a:t>
            </a:r>
            <a:endParaRPr sz="4431" kern="0" dirty="0"/>
          </a:p>
        </p:txBody>
      </p:sp>
      <p:grpSp>
        <p:nvGrpSpPr>
          <p:cNvPr id="4" name="Group 3"/>
          <p:cNvGrpSpPr/>
          <p:nvPr/>
        </p:nvGrpSpPr>
        <p:grpSpPr>
          <a:xfrm>
            <a:off x="6733" y="1509577"/>
            <a:ext cx="3026478" cy="2476622"/>
            <a:chOff x="6733" y="1509577"/>
            <a:chExt cx="3026478" cy="2476622"/>
          </a:xfrm>
        </p:grpSpPr>
        <p:sp>
          <p:nvSpPr>
            <p:cNvPr id="225" name="Shape 225"/>
            <p:cNvSpPr/>
            <p:nvPr/>
          </p:nvSpPr>
          <p:spPr>
            <a:xfrm>
              <a:off x="6733" y="1509577"/>
              <a:ext cx="2833972" cy="767080"/>
            </a:xfrm>
            <a:prstGeom prst="rect">
              <a:avLst/>
            </a:prstGeom>
            <a:ln w="12700">
              <a:miter lim="400000"/>
            </a:ln>
            <a:extLst>
              <a:ext uri="{C572A759-6A51-4108-AA02-DFA0A04FC94B}">
                <ma14:wrappingTextBoxFlag xmlns:ma14="http://schemas.microsoft.com/office/mac/drawingml/2011/main" xmlns=""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hangingPunct="0"/>
              <a:r>
                <a:rPr sz="4431" kern="0" dirty="0"/>
                <a:t>Congress</a:t>
              </a:r>
            </a:p>
          </p:txBody>
        </p:sp>
        <p:grpSp>
          <p:nvGrpSpPr>
            <p:cNvPr id="2" name="Group 1"/>
            <p:cNvGrpSpPr/>
            <p:nvPr/>
          </p:nvGrpSpPr>
          <p:grpSpPr>
            <a:xfrm>
              <a:off x="26131" y="2382290"/>
              <a:ext cx="3007080" cy="1603909"/>
              <a:chOff x="3234133" y="2556666"/>
              <a:chExt cx="3007080" cy="1603909"/>
            </a:xfrm>
          </p:grpSpPr>
          <p:sp>
            <p:nvSpPr>
              <p:cNvPr id="234" name="Shape 234"/>
              <p:cNvSpPr/>
              <p:nvPr/>
            </p:nvSpPr>
            <p:spPr>
              <a:xfrm>
                <a:off x="4970370" y="2585375"/>
                <a:ext cx="388287" cy="874454"/>
              </a:xfrm>
              <a:prstGeom prst="line">
                <a:avLst/>
              </a:prstGeom>
              <a:ln w="57150">
                <a:solidFill>
                  <a:srgbClr val="FFFFFF"/>
                </a:solidFill>
                <a:tailEnd type="triangle"/>
              </a:ln>
            </p:spPr>
            <p:txBody>
              <a:bodyPr lIns="42201" tIns="42201" rIns="42201" bIns="42201"/>
              <a:lstStyle/>
              <a:p>
                <a:pPr hangingPunct="0"/>
                <a:endParaRPr sz="2215" kern="0">
                  <a:solidFill>
                    <a:srgbClr val="000000"/>
                  </a:solidFill>
                  <a:latin typeface="Helvetica"/>
                  <a:cs typeface="Helvetica"/>
                  <a:sym typeface="Helvetica"/>
                </a:endParaRPr>
              </a:p>
            </p:txBody>
          </p:sp>
          <p:sp>
            <p:nvSpPr>
              <p:cNvPr id="235" name="Shape 235"/>
              <p:cNvSpPr/>
              <p:nvPr/>
            </p:nvSpPr>
            <p:spPr>
              <a:xfrm flipH="1">
                <a:off x="3656658" y="2556666"/>
                <a:ext cx="568872" cy="903163"/>
              </a:xfrm>
              <a:prstGeom prst="line">
                <a:avLst/>
              </a:prstGeom>
              <a:ln w="57150">
                <a:solidFill>
                  <a:srgbClr val="FFFFFF"/>
                </a:solidFill>
                <a:tailEnd type="triangle"/>
              </a:ln>
            </p:spPr>
            <p:txBody>
              <a:bodyPr lIns="42201" tIns="42201" rIns="42201" bIns="42201"/>
              <a:lstStyle/>
              <a:p>
                <a:pPr hangingPunct="0"/>
                <a:endParaRPr sz="2215" kern="0">
                  <a:solidFill>
                    <a:srgbClr val="000000"/>
                  </a:solidFill>
                  <a:latin typeface="Helvetica"/>
                  <a:cs typeface="Helvetica"/>
                  <a:sym typeface="Helvetica"/>
                </a:endParaRPr>
              </a:p>
            </p:txBody>
          </p:sp>
          <p:sp>
            <p:nvSpPr>
              <p:cNvPr id="236" name="Shape 236"/>
              <p:cNvSpPr/>
              <p:nvPr/>
            </p:nvSpPr>
            <p:spPr>
              <a:xfrm>
                <a:off x="3234133" y="3599870"/>
                <a:ext cx="845050" cy="426089"/>
              </a:xfrm>
              <a:prstGeom prst="rect">
                <a:avLst/>
              </a:prstGeom>
              <a:ln w="12700">
                <a:miter lim="400000"/>
              </a:ln>
              <a:extLst>
                <a:ext uri="{C572A759-6A51-4108-AA02-DFA0A04FC94B}">
                  <ma14:wrappingTextBoxFlag xmlns:ma14="http://schemas.microsoft.com/office/mac/drawingml/2011/main" xmlns="" val="1"/>
                </a:ext>
              </a:extLst>
            </p:spPr>
            <p:txBody>
              <a:bodyPr wrap="none" lIns="42201" tIns="42201" rIns="42201" bIns="42201">
                <a:spAutoFit/>
              </a:bodyPr>
              <a:lstStyle>
                <a:lvl1pPr>
                  <a:defRPr>
                    <a:solidFill>
                      <a:srgbClr val="FFFFFF"/>
                    </a:solidFill>
                    <a:latin typeface="+mn-lt"/>
                    <a:ea typeface="+mn-ea"/>
                    <a:cs typeface="+mn-cs"/>
                    <a:sym typeface="Times New Roman"/>
                  </a:defRPr>
                </a:lvl1pPr>
              </a:lstStyle>
              <a:p>
                <a:pPr hangingPunct="0"/>
                <a:r>
                  <a:rPr sz="2215" kern="0" dirty="0"/>
                  <a:t>Senate</a:t>
                </a:r>
              </a:p>
            </p:txBody>
          </p:sp>
          <p:sp>
            <p:nvSpPr>
              <p:cNvPr id="237" name="Shape 237"/>
              <p:cNvSpPr/>
              <p:nvPr/>
            </p:nvSpPr>
            <p:spPr>
              <a:xfrm>
                <a:off x="4235711" y="3393624"/>
                <a:ext cx="2005502" cy="766951"/>
              </a:xfrm>
              <a:prstGeom prst="rect">
                <a:avLst/>
              </a:prstGeom>
              <a:ln w="12700">
                <a:miter lim="400000"/>
              </a:ln>
              <a:extLst>
                <a:ext uri="{C572A759-6A51-4108-AA02-DFA0A04FC94B}">
                  <ma14:wrappingTextBoxFlag xmlns:ma14="http://schemas.microsoft.com/office/mac/drawingml/2011/main" xmlns="" val="1"/>
                </a:ext>
              </a:extLst>
            </p:spPr>
            <p:txBody>
              <a:bodyPr wrap="square" lIns="42201" tIns="42201" rIns="42201" bIns="42201">
                <a:spAutoFit/>
              </a:bodyPr>
              <a:lstStyle>
                <a:lvl1pPr>
                  <a:defRPr>
                    <a:solidFill>
                      <a:srgbClr val="FFFFFF"/>
                    </a:solidFill>
                    <a:latin typeface="+mn-lt"/>
                    <a:ea typeface="+mn-ea"/>
                    <a:cs typeface="+mn-cs"/>
                    <a:sym typeface="Times New Roman"/>
                  </a:defRPr>
                </a:lvl1pPr>
              </a:lstStyle>
              <a:p>
                <a:pPr algn="ctr" hangingPunct="0"/>
                <a:r>
                  <a:rPr sz="2215" kern="0" dirty="0"/>
                  <a:t>House of Representatives</a:t>
                </a:r>
              </a:p>
            </p:txBody>
          </p:sp>
        </p:grpSp>
      </p:grpSp>
      <p:sp>
        <p:nvSpPr>
          <p:cNvPr id="18" name="Shape 233"/>
          <p:cNvSpPr/>
          <p:nvPr/>
        </p:nvSpPr>
        <p:spPr>
          <a:xfrm>
            <a:off x="3033211" y="3978002"/>
            <a:ext cx="3098765" cy="823890"/>
          </a:xfrm>
          <a:prstGeom prst="rect">
            <a:avLst/>
          </a:prstGeom>
          <a:ln w="12700">
            <a:miter lim="400000"/>
          </a:ln>
          <a:extLst>
            <a:ext uri="{C572A759-6A51-4108-AA02-DFA0A04FC94B}">
              <ma14:wrappingTextBoxFlag xmlns:ma14="http://schemas.microsoft.com/office/mac/drawingml/2011/main" xmlns="" val="1"/>
            </a:ext>
          </a:extLst>
        </p:spPr>
        <p:txBody>
          <a:bodyPr wrap="square" lIns="42201" tIns="42201" rIns="42201" bIns="42201" anchor="ctr">
            <a:spAutoFit/>
          </a:bodyPr>
          <a:lstStyle>
            <a:lvl1pPr algn="ctr">
              <a:defRPr sz="4800">
                <a:solidFill>
                  <a:srgbClr val="FFFFFF"/>
                </a:solidFill>
                <a:latin typeface="+mn-lt"/>
                <a:ea typeface="+mn-ea"/>
                <a:cs typeface="+mn-cs"/>
                <a:sym typeface="Times New Roman"/>
              </a:defRPr>
            </a:lvl1pPr>
          </a:lstStyle>
          <a:p>
            <a:pPr hangingPunct="0"/>
            <a:r>
              <a:rPr lang="en-US" b="1" kern="0" dirty="0" smtClean="0">
                <a:ln>
                  <a:solidFill>
                    <a:srgbClr val="FFFFFF"/>
                  </a:solidFill>
                </a:ln>
                <a:solidFill>
                  <a:srgbClr val="FF0000"/>
                </a:solidFill>
              </a:rPr>
              <a:t>Federalism</a:t>
            </a:r>
            <a:endParaRPr b="1" kern="0" dirty="0">
              <a:ln>
                <a:solidFill>
                  <a:srgbClr val="FFFFFF"/>
                </a:solidFill>
              </a:ln>
              <a:solidFill>
                <a:srgbClr val="FF0000"/>
              </a:solidFill>
            </a:endParaRPr>
          </a:p>
        </p:txBody>
      </p:sp>
    </p:spTree>
    <p:extLst>
      <p:ext uri="{BB962C8B-B14F-4D97-AF65-F5344CB8AC3E}">
        <p14:creationId xmlns:p14="http://schemas.microsoft.com/office/powerpoint/2010/main" val="119073157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5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
                                        </p:tgtEl>
                                        <p:attrNameLst>
                                          <p:attrName>style.visibility</p:attrName>
                                        </p:attrNameLst>
                                      </p:cBhvr>
                                      <p:to>
                                        <p:strVal val="visible"/>
                                      </p:to>
                                    </p:set>
                                    <p:animEffect transition="in" filter="fade">
                                      <p:cBhvr>
                                        <p:cTn id="12" dur="500"/>
                                        <p:tgtEl>
                                          <p:spTgt spid="2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232"/>
                                        </p:tgtEl>
                                        <p:attrNameLst>
                                          <p:attrName>style.visibility</p:attrName>
                                        </p:attrNameLst>
                                      </p:cBhvr>
                                      <p:to>
                                        <p:strVal val="visible"/>
                                      </p:to>
                                    </p:set>
                                    <p:animEffect transition="in" filter="dissolve">
                                      <p:cBhvr>
                                        <p:cTn id="17" dur="500"/>
                                        <p:tgtEl>
                                          <p:spTgt spid="2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advAuto="0"/>
      <p:bldP spid="233"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of Powers</a:t>
            </a:r>
            <a:endParaRPr lang="en-US" dirty="0"/>
          </a:p>
        </p:txBody>
      </p:sp>
      <p:pic>
        <p:nvPicPr>
          <p:cNvPr id="4" name="Picture 4" descr="http://w4.nkcsd.k12.mo.us/~kcofer/k2_branch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2171700"/>
            <a:ext cx="6642336"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usconsulate.org.hk/pas/kids/images/branches.jpg">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00250"/>
            <a:ext cx="6858000" cy="389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29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rgbClr val="080808"/>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71650" y="1143000"/>
            <a:ext cx="5543550" cy="457200"/>
          </a:xfrm>
        </p:spPr>
        <p:txBody>
          <a:bodyPr/>
          <a:lstStyle/>
          <a:p>
            <a:pPr eaLnBrk="1" hangingPunct="1"/>
            <a:r>
              <a:rPr lang="en-US" smtClean="0"/>
              <a:t>Major Constitutional Principles</a:t>
            </a:r>
          </a:p>
        </p:txBody>
      </p:sp>
      <p:sp>
        <p:nvSpPr>
          <p:cNvPr id="8195" name="Rectangle 3"/>
          <p:cNvSpPr>
            <a:spLocks noGrp="1" noChangeArrowheads="1"/>
          </p:cNvSpPr>
          <p:nvPr>
            <p:ph type="body" idx="1"/>
          </p:nvPr>
        </p:nvSpPr>
        <p:spPr>
          <a:xfrm>
            <a:off x="1600200" y="1943100"/>
            <a:ext cx="5829300" cy="3600450"/>
          </a:xfrm>
        </p:spPr>
        <p:txBody>
          <a:bodyPr/>
          <a:lstStyle/>
          <a:p>
            <a:pPr eaLnBrk="1" hangingPunct="1">
              <a:lnSpc>
                <a:spcPct val="90000"/>
              </a:lnSpc>
            </a:pPr>
            <a:r>
              <a:rPr lang="en-US" dirty="0" smtClean="0"/>
              <a:t>Popular Sovereignty</a:t>
            </a:r>
          </a:p>
          <a:p>
            <a:pPr eaLnBrk="1" hangingPunct="1">
              <a:lnSpc>
                <a:spcPct val="90000"/>
              </a:lnSpc>
            </a:pPr>
            <a:endParaRPr lang="en-US" dirty="0" smtClean="0"/>
          </a:p>
          <a:p>
            <a:pPr eaLnBrk="1" hangingPunct="1">
              <a:lnSpc>
                <a:spcPct val="90000"/>
              </a:lnSpc>
            </a:pPr>
            <a:r>
              <a:rPr lang="en-US" dirty="0" smtClean="0"/>
              <a:t>Federalism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310" y="874114"/>
            <a:ext cx="5934231" cy="506882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879735"/>
            <a:ext cx="6743700" cy="50066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300" y="879737"/>
            <a:ext cx="6764312" cy="5073233"/>
          </a:xfrm>
          <a:prstGeom prst="rect">
            <a:avLst/>
          </a:prstGeom>
        </p:spPr>
      </p:pic>
    </p:spTree>
    <p:extLst>
      <p:ext uri="{BB962C8B-B14F-4D97-AF65-F5344CB8AC3E}">
        <p14:creationId xmlns:p14="http://schemas.microsoft.com/office/powerpoint/2010/main" val="3422254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Federalism</a:t>
            </a:r>
            <a:endParaRPr lang="en-US" dirty="0"/>
          </a:p>
        </p:txBody>
      </p:sp>
      <p:pic>
        <p:nvPicPr>
          <p:cNvPr id="1026" name="Picture 2" descr="http://huntzkai000.weebly.com/uploads/3/0/6/3/30630779/9634936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418" y="1836073"/>
            <a:ext cx="5359168" cy="396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7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descr="Lincoln Memorial, Washington DC 1280x9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3"/>
            <a:ext cx="6858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ourgoverningprinciples.files.wordpress.com/2010/02/usas-seperation-of-powers.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914400"/>
            <a:ext cx="5543550" cy="50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89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6" descr="http://www.kminot.com/art/charts/branches.jpg">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138741"/>
            <a:ext cx="6109839" cy="4519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64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3304032"/>
          </a:xfrm>
        </p:spPr>
        <p:txBody>
          <a:bodyPr>
            <a:normAutofit fontScale="90000"/>
          </a:bodyPr>
          <a:lstStyle/>
          <a:p>
            <a:r>
              <a:rPr lang="en-US" sz="4200" dirty="0" smtClean="0">
                <a:solidFill>
                  <a:srgbClr val="000000"/>
                </a:solidFill>
              </a:rPr>
              <a:t>Since the birth of the nation, the struggle has been to adapt and fulfill its role as a “new nation conceived in liberty and dedicated to the proposition that all men are create equal”.</a:t>
            </a:r>
            <a:endParaRPr lang="en-US" sz="4200" dirty="0">
              <a:solidFill>
                <a:srgbClr val="000000"/>
              </a:solidFill>
            </a:endParaRPr>
          </a:p>
        </p:txBody>
      </p:sp>
    </p:spTree>
    <p:extLst>
      <p:ext uri="{BB962C8B-B14F-4D97-AF65-F5344CB8AC3E}">
        <p14:creationId xmlns:p14="http://schemas.microsoft.com/office/powerpoint/2010/main" val="1003772429"/>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dirty="0" smtClean="0">
                <a:solidFill>
                  <a:srgbClr val="000000"/>
                </a:solidFill>
              </a:rPr>
              <a:t>What are the issues with which America has struggled?</a:t>
            </a:r>
            <a:endParaRPr lang="en-US" sz="4200" dirty="0">
              <a:solidFill>
                <a:srgbClr val="000000"/>
              </a:solidFill>
            </a:endParaRPr>
          </a:p>
        </p:txBody>
      </p:sp>
      <p:sp>
        <p:nvSpPr>
          <p:cNvPr id="3" name="Content Placeholder 2"/>
          <p:cNvSpPr>
            <a:spLocks noGrp="1"/>
          </p:cNvSpPr>
          <p:nvPr>
            <p:ph sz="half" idx="1"/>
          </p:nvPr>
        </p:nvSpPr>
        <p:spPr/>
        <p:txBody>
          <a:bodyPr/>
          <a:lstStyle/>
          <a:p>
            <a:r>
              <a:rPr lang="en-US" sz="3000" dirty="0" smtClean="0">
                <a:solidFill>
                  <a:srgbClr val="000000"/>
                </a:solidFill>
              </a:rPr>
              <a:t>Economic Growth</a:t>
            </a:r>
          </a:p>
          <a:p>
            <a:r>
              <a:rPr lang="en-US" sz="3000" dirty="0" smtClean="0">
                <a:solidFill>
                  <a:srgbClr val="000000"/>
                </a:solidFill>
              </a:rPr>
              <a:t>Social Classes</a:t>
            </a:r>
          </a:p>
          <a:p>
            <a:r>
              <a:rPr lang="en-US" sz="3000" dirty="0" smtClean="0">
                <a:solidFill>
                  <a:srgbClr val="000000"/>
                </a:solidFill>
              </a:rPr>
              <a:t>Geographic Expansion</a:t>
            </a:r>
          </a:p>
          <a:p>
            <a:r>
              <a:rPr lang="en-US" sz="3000" dirty="0" smtClean="0">
                <a:solidFill>
                  <a:srgbClr val="000000"/>
                </a:solidFill>
              </a:rPr>
              <a:t>Slavery </a:t>
            </a:r>
            <a:endParaRPr lang="en-US" sz="3000" dirty="0">
              <a:solidFill>
                <a:srgbClr val="000000"/>
              </a:solidFill>
            </a:endParaRPr>
          </a:p>
          <a:p>
            <a:r>
              <a:rPr lang="en-US" sz="3000" dirty="0" smtClean="0">
                <a:solidFill>
                  <a:srgbClr val="000000"/>
                </a:solidFill>
              </a:rPr>
              <a:t>How much government is too much?</a:t>
            </a:r>
          </a:p>
        </p:txBody>
      </p:sp>
      <p:sp>
        <p:nvSpPr>
          <p:cNvPr id="4" name="Content Placeholder 3"/>
          <p:cNvSpPr>
            <a:spLocks noGrp="1"/>
          </p:cNvSpPr>
          <p:nvPr>
            <p:ph sz="half" idx="2"/>
          </p:nvPr>
        </p:nvSpPr>
        <p:spPr/>
        <p:txBody>
          <a:bodyPr/>
          <a:lstStyle/>
          <a:p>
            <a:r>
              <a:rPr lang="en-US" sz="3000" dirty="0">
                <a:solidFill>
                  <a:srgbClr val="000000"/>
                </a:solidFill>
              </a:rPr>
              <a:t>African-Americans</a:t>
            </a:r>
          </a:p>
          <a:p>
            <a:r>
              <a:rPr lang="en-US" sz="3000" dirty="0">
                <a:solidFill>
                  <a:srgbClr val="000000"/>
                </a:solidFill>
              </a:rPr>
              <a:t>Irish</a:t>
            </a:r>
          </a:p>
          <a:p>
            <a:r>
              <a:rPr lang="en-US" sz="3000" dirty="0">
                <a:solidFill>
                  <a:srgbClr val="000000"/>
                </a:solidFill>
              </a:rPr>
              <a:t>Catholics</a:t>
            </a:r>
          </a:p>
          <a:p>
            <a:r>
              <a:rPr lang="en-US" sz="3000" dirty="0">
                <a:solidFill>
                  <a:srgbClr val="000000"/>
                </a:solidFill>
              </a:rPr>
              <a:t>Women</a:t>
            </a:r>
          </a:p>
          <a:p>
            <a:r>
              <a:rPr lang="en-US" sz="3000" dirty="0" smtClean="0">
                <a:solidFill>
                  <a:srgbClr val="000000"/>
                </a:solidFill>
              </a:rPr>
              <a:t>Asians</a:t>
            </a:r>
            <a:endParaRPr lang="en-US" sz="3000" dirty="0">
              <a:solidFill>
                <a:srgbClr val="000000"/>
              </a:solidFill>
            </a:endParaRPr>
          </a:p>
          <a:p>
            <a:r>
              <a:rPr lang="en-US" sz="3000" dirty="0">
                <a:solidFill>
                  <a:srgbClr val="000000"/>
                </a:solidFill>
              </a:rPr>
              <a:t>Hispanics</a:t>
            </a:r>
          </a:p>
          <a:p>
            <a:pPr marL="0" indent="0">
              <a:buNone/>
            </a:pPr>
            <a:endParaRPr lang="en-US" dirty="0"/>
          </a:p>
        </p:txBody>
      </p:sp>
    </p:spTree>
    <p:extLst>
      <p:ext uri="{BB962C8B-B14F-4D97-AF65-F5344CB8AC3E}">
        <p14:creationId xmlns:p14="http://schemas.microsoft.com/office/powerpoint/2010/main" val="973091616"/>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464" y="609600"/>
            <a:ext cx="8613648" cy="1143000"/>
          </a:xfrm>
        </p:spPr>
        <p:txBody>
          <a:bodyPr>
            <a:normAutofit fontScale="90000"/>
          </a:bodyPr>
          <a:lstStyle/>
          <a:p>
            <a:r>
              <a:rPr lang="en-US" sz="4200" dirty="0" smtClean="0">
                <a:solidFill>
                  <a:srgbClr val="000000"/>
                </a:solidFill>
              </a:rPr>
              <a:t>How has the Constitution changed to help make the ideas of the Declaration &amp; Enlightenment more realistic?</a:t>
            </a:r>
            <a:endParaRPr lang="en-US" sz="4200" dirty="0">
              <a:solidFill>
                <a:srgbClr val="000000"/>
              </a:solidFill>
            </a:endParaRPr>
          </a:p>
        </p:txBody>
      </p:sp>
      <p:sp>
        <p:nvSpPr>
          <p:cNvPr id="3" name="Content Placeholder 2"/>
          <p:cNvSpPr>
            <a:spLocks noGrp="1"/>
          </p:cNvSpPr>
          <p:nvPr>
            <p:ph idx="1"/>
          </p:nvPr>
        </p:nvSpPr>
        <p:spPr>
          <a:xfrm>
            <a:off x="685800" y="2478024"/>
            <a:ext cx="7772400" cy="3617976"/>
          </a:xfrm>
        </p:spPr>
        <p:txBody>
          <a:bodyPr/>
          <a:lstStyle/>
          <a:p>
            <a:r>
              <a:rPr lang="en-US" dirty="0" smtClean="0">
                <a:solidFill>
                  <a:srgbClr val="000000"/>
                </a:solidFill>
              </a:rPr>
              <a:t>Outlawed slavery</a:t>
            </a:r>
          </a:p>
          <a:p>
            <a:r>
              <a:rPr lang="en-US" dirty="0" smtClean="0">
                <a:solidFill>
                  <a:srgbClr val="000000"/>
                </a:solidFill>
              </a:rPr>
              <a:t>Made blacks citizens</a:t>
            </a:r>
          </a:p>
          <a:p>
            <a:r>
              <a:rPr lang="en-US" dirty="0" smtClean="0">
                <a:solidFill>
                  <a:srgbClr val="000000"/>
                </a:solidFill>
              </a:rPr>
              <a:t>Given blacks, women, &amp; 18 years the right vote</a:t>
            </a:r>
          </a:p>
        </p:txBody>
      </p:sp>
    </p:spTree>
    <p:extLst>
      <p:ext uri="{BB962C8B-B14F-4D97-AF65-F5344CB8AC3E}">
        <p14:creationId xmlns:p14="http://schemas.microsoft.com/office/powerpoint/2010/main" val="795976345"/>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464" y="609600"/>
            <a:ext cx="8613648" cy="2063262"/>
          </a:xfrm>
        </p:spPr>
        <p:txBody>
          <a:bodyPr>
            <a:normAutofit/>
          </a:bodyPr>
          <a:lstStyle/>
          <a:p>
            <a:r>
              <a:rPr lang="en-US" sz="4200" dirty="0" smtClean="0">
                <a:solidFill>
                  <a:srgbClr val="000000"/>
                </a:solidFill>
              </a:rPr>
              <a:t>How </a:t>
            </a:r>
            <a:r>
              <a:rPr lang="en-US" sz="4200" dirty="0" smtClean="0">
                <a:solidFill>
                  <a:srgbClr val="000000"/>
                </a:solidFill>
              </a:rPr>
              <a:t>was </a:t>
            </a:r>
            <a:r>
              <a:rPr lang="en-US" sz="4200" dirty="0" smtClean="0">
                <a:solidFill>
                  <a:srgbClr val="000000"/>
                </a:solidFill>
              </a:rPr>
              <a:t>the Constitution </a:t>
            </a:r>
            <a:r>
              <a:rPr lang="en-US" sz="4200" dirty="0" smtClean="0">
                <a:solidFill>
                  <a:srgbClr val="000000"/>
                </a:solidFill>
              </a:rPr>
              <a:t>designed to reflect the changes that American society would go through?</a:t>
            </a:r>
            <a:endParaRPr lang="en-US" sz="4200" dirty="0">
              <a:solidFill>
                <a:srgbClr val="000000"/>
              </a:solidFill>
            </a:endParaRPr>
          </a:p>
        </p:txBody>
      </p:sp>
      <p:sp>
        <p:nvSpPr>
          <p:cNvPr id="3" name="Content Placeholder 2"/>
          <p:cNvSpPr>
            <a:spLocks noGrp="1"/>
          </p:cNvSpPr>
          <p:nvPr>
            <p:ph idx="1"/>
          </p:nvPr>
        </p:nvSpPr>
        <p:spPr>
          <a:xfrm>
            <a:off x="704088" y="3111070"/>
            <a:ext cx="7772400" cy="1842767"/>
          </a:xfrm>
        </p:spPr>
        <p:txBody>
          <a:bodyPr/>
          <a:lstStyle/>
          <a:p>
            <a:r>
              <a:rPr lang="en-US" dirty="0" smtClean="0">
                <a:solidFill>
                  <a:srgbClr val="000000"/>
                </a:solidFill>
              </a:rPr>
              <a:t>Amendments</a:t>
            </a:r>
            <a:endParaRPr lang="en-US" dirty="0" smtClean="0">
              <a:solidFill>
                <a:srgbClr val="000000"/>
              </a:solidFill>
            </a:endParaRPr>
          </a:p>
        </p:txBody>
      </p:sp>
    </p:spTree>
    <p:extLst>
      <p:ext uri="{BB962C8B-B14F-4D97-AF65-F5344CB8AC3E}">
        <p14:creationId xmlns:p14="http://schemas.microsoft.com/office/powerpoint/2010/main" val="346229466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248" y="422910"/>
            <a:ext cx="5212080" cy="685800"/>
          </a:xfrm>
        </p:spPr>
        <p:txBody>
          <a:bodyPr/>
          <a:lstStyle/>
          <a:p>
            <a:r>
              <a:rPr lang="en-US" dirty="0" smtClean="0"/>
              <a:t>Government Types</a:t>
            </a:r>
            <a:endParaRPr lang="en-US" dirty="0"/>
          </a:p>
        </p:txBody>
      </p:sp>
      <p:sp>
        <p:nvSpPr>
          <p:cNvPr id="4" name="Content Placeholder 3"/>
          <p:cNvSpPr>
            <a:spLocks noGrp="1"/>
          </p:cNvSpPr>
          <p:nvPr>
            <p:ph idx="1"/>
          </p:nvPr>
        </p:nvSpPr>
        <p:spPr/>
        <p:txBody>
          <a:bodyPr/>
          <a:lstStyle/>
          <a:p>
            <a:r>
              <a:rPr lang="en-US" dirty="0" smtClean="0"/>
              <a:t>What is a government ruled by 1 person?</a:t>
            </a:r>
          </a:p>
          <a:p>
            <a:r>
              <a:rPr lang="en-US" dirty="0" smtClean="0"/>
              <a:t>What is a government ruled by a few people?</a:t>
            </a:r>
          </a:p>
          <a:p>
            <a:r>
              <a:rPr lang="en-US" dirty="0" smtClean="0"/>
              <a:t>What is a government ruled by the people?</a:t>
            </a:r>
            <a:endParaRPr lang="en-US" dirty="0"/>
          </a:p>
        </p:txBody>
      </p:sp>
    </p:spTree>
    <p:extLst>
      <p:ext uri="{BB962C8B-B14F-4D97-AF65-F5344CB8AC3E}">
        <p14:creationId xmlns:p14="http://schemas.microsoft.com/office/powerpoint/2010/main" val="2851828771"/>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dirty="0" smtClean="0">
                <a:solidFill>
                  <a:srgbClr val="000000"/>
                </a:solidFill>
              </a:rPr>
              <a:t>How </a:t>
            </a:r>
            <a:r>
              <a:rPr lang="en-US" sz="4200" dirty="0" smtClean="0">
                <a:solidFill>
                  <a:srgbClr val="000000"/>
                </a:solidFill>
              </a:rPr>
              <a:t>was </a:t>
            </a:r>
            <a:r>
              <a:rPr lang="en-US" sz="4200" dirty="0" smtClean="0">
                <a:solidFill>
                  <a:srgbClr val="000000"/>
                </a:solidFill>
              </a:rPr>
              <a:t>the Constitution </a:t>
            </a:r>
            <a:r>
              <a:rPr lang="en-US" sz="4200" dirty="0" smtClean="0">
                <a:solidFill>
                  <a:srgbClr val="000000"/>
                </a:solidFill>
              </a:rPr>
              <a:t>designed to reflect the changes that American society would go through?</a:t>
            </a:r>
            <a:endParaRPr lang="en-US" sz="4200" dirty="0">
              <a:solidFill>
                <a:srgbClr val="000000"/>
              </a:solidFill>
            </a:endParaRPr>
          </a:p>
        </p:txBody>
      </p:sp>
      <p:sp>
        <p:nvSpPr>
          <p:cNvPr id="3" name="Content Placeholder 2"/>
          <p:cNvSpPr>
            <a:spLocks noGrp="1"/>
          </p:cNvSpPr>
          <p:nvPr>
            <p:ph sz="half" idx="1"/>
          </p:nvPr>
        </p:nvSpPr>
        <p:spPr>
          <a:xfrm>
            <a:off x="685800" y="2584101"/>
            <a:ext cx="3810000" cy="3193701"/>
          </a:xfrm>
        </p:spPr>
        <p:txBody>
          <a:bodyPr/>
          <a:lstStyle/>
          <a:p>
            <a:r>
              <a:rPr lang="en-US" sz="2800" dirty="0" smtClean="0">
                <a:solidFill>
                  <a:srgbClr val="000000"/>
                </a:solidFill>
              </a:rPr>
              <a:t>Amendment 1</a:t>
            </a:r>
          </a:p>
          <a:p>
            <a:r>
              <a:rPr lang="en-US" sz="2800" dirty="0" smtClean="0">
                <a:solidFill>
                  <a:srgbClr val="000000"/>
                </a:solidFill>
              </a:rPr>
              <a:t>Amendment 4</a:t>
            </a:r>
          </a:p>
          <a:p>
            <a:r>
              <a:rPr lang="en-US" sz="2800" dirty="0" smtClean="0">
                <a:solidFill>
                  <a:srgbClr val="000000"/>
                </a:solidFill>
              </a:rPr>
              <a:t>Amendment 13, 14, 15</a:t>
            </a:r>
          </a:p>
          <a:p>
            <a:r>
              <a:rPr lang="en-US" sz="2800" dirty="0">
                <a:solidFill>
                  <a:srgbClr val="000000"/>
                </a:solidFill>
              </a:rPr>
              <a:t>Amendment 16</a:t>
            </a:r>
          </a:p>
          <a:p>
            <a:r>
              <a:rPr lang="en-US" sz="2800" dirty="0">
                <a:solidFill>
                  <a:srgbClr val="000000"/>
                </a:solidFill>
              </a:rPr>
              <a:t>Amendment 17</a:t>
            </a:r>
          </a:p>
          <a:p>
            <a:endParaRPr lang="en-US" sz="2800" dirty="0" smtClean="0">
              <a:solidFill>
                <a:srgbClr val="000000"/>
              </a:solidFill>
            </a:endParaRPr>
          </a:p>
          <a:p>
            <a:endParaRPr lang="en-US" dirty="0" smtClean="0">
              <a:solidFill>
                <a:srgbClr val="000000"/>
              </a:solidFill>
            </a:endParaRPr>
          </a:p>
        </p:txBody>
      </p:sp>
      <p:sp>
        <p:nvSpPr>
          <p:cNvPr id="4" name="Content Placeholder 3"/>
          <p:cNvSpPr>
            <a:spLocks noGrp="1"/>
          </p:cNvSpPr>
          <p:nvPr>
            <p:ph sz="half" idx="2"/>
          </p:nvPr>
        </p:nvSpPr>
        <p:spPr>
          <a:xfrm>
            <a:off x="4648200" y="2584101"/>
            <a:ext cx="3810000" cy="3284136"/>
          </a:xfrm>
        </p:spPr>
        <p:txBody>
          <a:bodyPr/>
          <a:lstStyle/>
          <a:p>
            <a:r>
              <a:rPr lang="en-US" sz="2600" dirty="0" smtClean="0">
                <a:solidFill>
                  <a:srgbClr val="000000"/>
                </a:solidFill>
              </a:rPr>
              <a:t>Amendment 18</a:t>
            </a:r>
          </a:p>
          <a:p>
            <a:r>
              <a:rPr lang="en-US" sz="2600" dirty="0" smtClean="0">
                <a:solidFill>
                  <a:srgbClr val="000000"/>
                </a:solidFill>
              </a:rPr>
              <a:t>Amendment 19</a:t>
            </a:r>
          </a:p>
          <a:p>
            <a:r>
              <a:rPr lang="en-US" sz="2600" dirty="0" smtClean="0">
                <a:solidFill>
                  <a:srgbClr val="000000"/>
                </a:solidFill>
              </a:rPr>
              <a:t>Amendment 20</a:t>
            </a:r>
          </a:p>
          <a:p>
            <a:r>
              <a:rPr lang="en-US" sz="2600" dirty="0" smtClean="0">
                <a:solidFill>
                  <a:srgbClr val="000000"/>
                </a:solidFill>
              </a:rPr>
              <a:t>Amendment 21</a:t>
            </a:r>
          </a:p>
          <a:p>
            <a:r>
              <a:rPr lang="en-US" sz="2600" dirty="0" smtClean="0">
                <a:solidFill>
                  <a:srgbClr val="000000"/>
                </a:solidFill>
              </a:rPr>
              <a:t>Amendment 24</a:t>
            </a:r>
          </a:p>
          <a:p>
            <a:r>
              <a:rPr lang="en-US" sz="2600" dirty="0" smtClean="0">
                <a:solidFill>
                  <a:srgbClr val="000000"/>
                </a:solidFill>
              </a:rPr>
              <a:t>Amendment 26</a:t>
            </a:r>
          </a:p>
        </p:txBody>
      </p:sp>
    </p:spTree>
    <p:extLst>
      <p:ext uri="{BB962C8B-B14F-4D97-AF65-F5344CB8AC3E}">
        <p14:creationId xmlns:p14="http://schemas.microsoft.com/office/powerpoint/2010/main" val="24622900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424558" y="251209"/>
            <a:ext cx="8434837" cy="6039059"/>
          </a:xfrm>
          <a:prstGeom prst="rect">
            <a:avLst/>
          </a:prstGeom>
        </p:spPr>
        <p:txBody>
          <a:bodyPr>
            <a:normAutofit fontScale="90000"/>
          </a:bodyPr>
          <a:lstStyle/>
          <a:p>
            <a:pPr algn="l" defTabSz="321457">
              <a:defRPr sz="3000">
                <a:uFill>
                  <a:solidFill>
                    <a:srgbClr val="000000"/>
                  </a:solidFill>
                </a:uFill>
                <a:latin typeface="Helvetica"/>
                <a:ea typeface="Helvetica"/>
                <a:cs typeface="Helvetica"/>
                <a:sym typeface="Helvetica"/>
              </a:defRPr>
            </a:pPr>
            <a:r>
              <a:rPr dirty="0">
                <a:latin typeface="Times New Roman"/>
                <a:ea typeface="Times New Roman"/>
                <a:cs typeface="Times New Roman"/>
                <a:sym typeface="Times New Roman"/>
              </a:rPr>
              <a:t>In 1816 Thomas Jefferson wrote:</a:t>
            </a:r>
          </a:p>
          <a:p>
            <a:pPr marL="241093" marR="289312" algn="l" defTabSz="321457">
              <a:lnSpc>
                <a:spcPct val="107916"/>
              </a:lnSpc>
              <a:spcBef>
                <a:spcPts val="562"/>
              </a:spcBef>
              <a:defRPr sz="3000">
                <a:uFill>
                  <a:solidFill>
                    <a:srgbClr val="000000"/>
                  </a:solidFill>
                </a:uFill>
                <a:latin typeface="Calibri"/>
                <a:ea typeface="Calibri"/>
                <a:cs typeface="Calibri"/>
                <a:sym typeface="Calibri"/>
              </a:defRPr>
            </a:pPr>
            <a:r>
              <a:rPr dirty="0">
                <a:latin typeface="Times New Roman"/>
                <a:ea typeface="Times New Roman"/>
                <a:cs typeface="Times New Roman"/>
                <a:sym typeface="Times New Roman"/>
              </a:rPr>
              <a:t>“I am certainly not an advocate for frequent and untried changes in laws and constitutions… But I also know that laws and institutions…must advance…and keep pace with the times.”</a:t>
            </a:r>
          </a:p>
          <a:p>
            <a:pPr marL="241093" marR="289312" algn="l" defTabSz="321457">
              <a:lnSpc>
                <a:spcPct val="107916"/>
              </a:lnSpc>
              <a:spcBef>
                <a:spcPts val="562"/>
              </a:spcBef>
              <a:defRPr sz="3000">
                <a:uFill>
                  <a:solidFill>
                    <a:srgbClr val="000000"/>
                  </a:solidFill>
                </a:uFill>
                <a:latin typeface="Calibri"/>
                <a:ea typeface="Calibri"/>
                <a:cs typeface="Calibri"/>
                <a:sym typeface="Calibri"/>
              </a:defRPr>
            </a:pPr>
            <a:r>
              <a:rPr dirty="0">
                <a:latin typeface="Times New Roman"/>
                <a:ea typeface="Times New Roman"/>
                <a:cs typeface="Times New Roman"/>
                <a:sym typeface="Times New Roman"/>
              </a:rPr>
              <a:t>Letter to Samuel </a:t>
            </a:r>
            <a:r>
              <a:rPr dirty="0" err="1">
                <a:latin typeface="Times New Roman"/>
                <a:ea typeface="Times New Roman"/>
                <a:cs typeface="Times New Roman"/>
                <a:sym typeface="Times New Roman"/>
              </a:rPr>
              <a:t>Kercheval</a:t>
            </a:r>
            <a:r>
              <a:rPr dirty="0">
                <a:latin typeface="Times New Roman"/>
                <a:ea typeface="Times New Roman"/>
                <a:cs typeface="Times New Roman"/>
                <a:sym typeface="Times New Roman"/>
              </a:rPr>
              <a:t>, July 12, </a:t>
            </a:r>
            <a:r>
              <a:rPr dirty="0" smtClean="0">
                <a:latin typeface="Times New Roman"/>
                <a:ea typeface="Times New Roman"/>
                <a:cs typeface="Times New Roman"/>
                <a:sym typeface="Times New Roman"/>
              </a:rPr>
              <a:t>1816</a:t>
            </a:r>
            <a:r>
              <a:rPr lang="en-US" dirty="0" smtClean="0">
                <a:latin typeface="Times New Roman"/>
                <a:ea typeface="Times New Roman"/>
                <a:cs typeface="Times New Roman"/>
                <a:sym typeface="Times New Roman"/>
              </a:rPr>
              <a:t/>
            </a:r>
            <a:br>
              <a:rPr lang="en-US" dirty="0" smtClean="0">
                <a:latin typeface="Times New Roman"/>
                <a:ea typeface="Times New Roman"/>
                <a:cs typeface="Times New Roman"/>
                <a:sym typeface="Times New Roman"/>
              </a:rPr>
            </a:br>
            <a:endParaRPr dirty="0">
              <a:latin typeface="Times New Roman"/>
              <a:ea typeface="Times New Roman"/>
              <a:cs typeface="Times New Roman"/>
              <a:sym typeface="Times New Roman"/>
            </a:endParaRPr>
          </a:p>
          <a:p>
            <a:pPr algn="l" defTabSz="321457">
              <a:defRPr sz="3000">
                <a:uFill>
                  <a:solidFill>
                    <a:srgbClr val="000000"/>
                  </a:solidFill>
                </a:uFill>
                <a:latin typeface="Helvetica"/>
                <a:ea typeface="Helvetica"/>
                <a:cs typeface="Helvetica"/>
                <a:sym typeface="Helvetica"/>
              </a:defRPr>
            </a:pPr>
            <a:r>
              <a:rPr dirty="0">
                <a:latin typeface="Times New Roman"/>
                <a:ea typeface="Times New Roman"/>
                <a:cs typeface="Times New Roman"/>
                <a:sym typeface="Times New Roman"/>
              </a:rPr>
              <a:t>Which thesis about Jefferson’s beliefs does the statement above support?</a:t>
            </a:r>
          </a:p>
          <a:p>
            <a:pPr marL="248236" indent="-248236" algn="l" defTabSz="321457">
              <a:buSzPct val="100000"/>
              <a:defRPr sz="3000">
                <a:uFill>
                  <a:solidFill>
                    <a:srgbClr val="000000"/>
                  </a:solidFill>
                </a:uFill>
                <a:latin typeface="Times New Roman"/>
                <a:ea typeface="Times New Roman"/>
                <a:cs typeface="Times New Roman"/>
                <a:sym typeface="Times New Roman"/>
              </a:defRPr>
            </a:pPr>
            <a:r>
              <a:rPr lang="en-US" dirty="0" smtClean="0"/>
              <a:t>A. </a:t>
            </a:r>
            <a:r>
              <a:rPr dirty="0" smtClean="0"/>
              <a:t>Laws </a:t>
            </a:r>
            <a:r>
              <a:rPr dirty="0"/>
              <a:t>must change as society changes.</a:t>
            </a:r>
          </a:p>
          <a:p>
            <a:pPr marL="248236" indent="-248236" algn="l" defTabSz="321457">
              <a:buSzPct val="100000"/>
              <a:defRPr sz="3000">
                <a:uFill>
                  <a:solidFill>
                    <a:srgbClr val="000000"/>
                  </a:solidFill>
                </a:uFill>
                <a:latin typeface="Times New Roman"/>
                <a:ea typeface="Times New Roman"/>
                <a:cs typeface="Times New Roman"/>
                <a:sym typeface="Times New Roman"/>
              </a:defRPr>
            </a:pPr>
            <a:r>
              <a:rPr lang="en-US" dirty="0" smtClean="0"/>
              <a:t>B. </a:t>
            </a:r>
            <a:r>
              <a:rPr dirty="0" smtClean="0"/>
              <a:t>Laws </a:t>
            </a:r>
            <a:r>
              <a:rPr dirty="0"/>
              <a:t>and constitutions have little permanent value.</a:t>
            </a:r>
          </a:p>
          <a:p>
            <a:pPr marL="248236" indent="-248236" algn="l" defTabSz="321457">
              <a:buSzPct val="100000"/>
              <a:defRPr sz="3000">
                <a:uFill>
                  <a:solidFill>
                    <a:srgbClr val="000000"/>
                  </a:solidFill>
                </a:uFill>
                <a:latin typeface="Times New Roman"/>
                <a:ea typeface="Times New Roman"/>
                <a:cs typeface="Times New Roman"/>
                <a:sym typeface="Times New Roman"/>
              </a:defRPr>
            </a:pPr>
            <a:r>
              <a:rPr lang="en-US" dirty="0" smtClean="0"/>
              <a:t>C. </a:t>
            </a:r>
            <a:r>
              <a:rPr dirty="0" smtClean="0"/>
              <a:t>People </a:t>
            </a:r>
            <a:r>
              <a:rPr dirty="0"/>
              <a:t>have limited ability to govern themselves wisely.</a:t>
            </a:r>
          </a:p>
          <a:p>
            <a:pPr marL="248236" indent="-248236" algn="l" defTabSz="321457">
              <a:buSzPct val="100000"/>
              <a:defRPr sz="3000">
                <a:uFill>
                  <a:solidFill>
                    <a:srgbClr val="000000"/>
                  </a:solidFill>
                </a:uFill>
                <a:latin typeface="Times New Roman"/>
                <a:ea typeface="Times New Roman"/>
                <a:cs typeface="Times New Roman"/>
                <a:sym typeface="Times New Roman"/>
              </a:defRPr>
            </a:pPr>
            <a:r>
              <a:rPr lang="en-US" dirty="0" smtClean="0"/>
              <a:t>D. </a:t>
            </a:r>
            <a:r>
              <a:rPr dirty="0" smtClean="0"/>
              <a:t>The </a:t>
            </a:r>
            <a:r>
              <a:rPr dirty="0"/>
              <a:t>rights of individual must be balanced against the common good.</a:t>
            </a:r>
          </a:p>
        </p:txBody>
      </p:sp>
    </p:spTree>
    <p:extLst>
      <p:ext uri="{BB962C8B-B14F-4D97-AF65-F5344CB8AC3E}">
        <p14:creationId xmlns:p14="http://schemas.microsoft.com/office/powerpoint/2010/main" val="2053665651"/>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9576" y="1432560"/>
            <a:ext cx="6931152" cy="2005584"/>
          </a:xfrm>
        </p:spPr>
        <p:txBody>
          <a:bodyPr>
            <a:normAutofit fontScale="90000"/>
          </a:bodyPr>
          <a:lstStyle/>
          <a:p>
            <a:r>
              <a:rPr lang="en-US" sz="4200" dirty="0" smtClean="0">
                <a:solidFill>
                  <a:srgbClr val="000000"/>
                </a:solidFill>
              </a:rPr>
              <a:t>What new stumbling blocks were </a:t>
            </a:r>
            <a:r>
              <a:rPr lang="en-US" sz="4200" dirty="0">
                <a:solidFill>
                  <a:srgbClr val="000000"/>
                </a:solidFill>
              </a:rPr>
              <a:t>created during Reconstruction after </a:t>
            </a:r>
            <a:r>
              <a:rPr lang="en-US" sz="4200" dirty="0" smtClean="0">
                <a:solidFill>
                  <a:srgbClr val="000000"/>
                </a:solidFill>
              </a:rPr>
              <a:t>the end of the Civil War?</a:t>
            </a:r>
            <a:endParaRPr lang="en-US" sz="4200" dirty="0">
              <a:solidFill>
                <a:srgbClr val="000000"/>
              </a:solidFill>
            </a:endParaRPr>
          </a:p>
        </p:txBody>
      </p:sp>
    </p:spTree>
    <p:extLst>
      <p:ext uri="{BB962C8B-B14F-4D97-AF65-F5344CB8AC3E}">
        <p14:creationId xmlns:p14="http://schemas.microsoft.com/office/powerpoint/2010/main" val="399978195"/>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84504"/>
          </a:xfrm>
        </p:spPr>
        <p:txBody>
          <a:bodyPr>
            <a:normAutofit/>
          </a:bodyPr>
          <a:lstStyle/>
          <a:p>
            <a:r>
              <a:rPr lang="en-US" sz="4200" dirty="0" smtClean="0">
                <a:solidFill>
                  <a:srgbClr val="000000"/>
                </a:solidFill>
              </a:rPr>
              <a:t>The Reconstruction Era</a:t>
            </a:r>
            <a:endParaRPr lang="en-US" sz="4200" dirty="0">
              <a:solidFill>
                <a:srgbClr val="000000"/>
              </a:solidFill>
            </a:endParaRPr>
          </a:p>
        </p:txBody>
      </p:sp>
      <p:sp>
        <p:nvSpPr>
          <p:cNvPr id="3" name="Content Placeholder 2"/>
          <p:cNvSpPr>
            <a:spLocks noGrp="1"/>
          </p:cNvSpPr>
          <p:nvPr>
            <p:ph idx="1"/>
          </p:nvPr>
        </p:nvSpPr>
        <p:spPr>
          <a:xfrm>
            <a:off x="685800" y="1633728"/>
            <a:ext cx="7772400" cy="4114800"/>
          </a:xfrm>
        </p:spPr>
        <p:txBody>
          <a:bodyPr/>
          <a:lstStyle/>
          <a:p>
            <a:r>
              <a:rPr lang="en-US" dirty="0" smtClean="0">
                <a:solidFill>
                  <a:srgbClr val="000000"/>
                </a:solidFill>
              </a:rPr>
              <a:t>The Black Codes</a:t>
            </a:r>
          </a:p>
          <a:p>
            <a:r>
              <a:rPr lang="en-US" dirty="0" smtClean="0">
                <a:solidFill>
                  <a:srgbClr val="000000"/>
                </a:solidFill>
              </a:rPr>
              <a:t>Ku Klux Klan</a:t>
            </a:r>
          </a:p>
          <a:p>
            <a:r>
              <a:rPr lang="en-US" dirty="0" smtClean="0">
                <a:solidFill>
                  <a:srgbClr val="000000"/>
                </a:solidFill>
              </a:rPr>
              <a:t>Segregation</a:t>
            </a:r>
          </a:p>
          <a:p>
            <a:pPr lvl="1"/>
            <a:r>
              <a:rPr lang="en-US" dirty="0" smtClean="0">
                <a:solidFill>
                  <a:srgbClr val="000000"/>
                </a:solidFill>
              </a:rPr>
              <a:t>Jim Crow Laws</a:t>
            </a:r>
          </a:p>
          <a:p>
            <a:pPr lvl="1"/>
            <a:r>
              <a:rPr lang="en-US" i="1" dirty="0" smtClean="0">
                <a:solidFill>
                  <a:srgbClr val="000000"/>
                </a:solidFill>
              </a:rPr>
              <a:t>Plessy v Ferguson</a:t>
            </a:r>
            <a:r>
              <a:rPr lang="en-US" dirty="0" smtClean="0">
                <a:solidFill>
                  <a:srgbClr val="000000"/>
                </a:solidFill>
              </a:rPr>
              <a:t>, 1896</a:t>
            </a:r>
          </a:p>
          <a:p>
            <a:pPr lvl="1"/>
            <a:r>
              <a:rPr lang="en-US" dirty="0" smtClean="0">
                <a:solidFill>
                  <a:srgbClr val="000000"/>
                </a:solidFill>
              </a:rPr>
              <a:t>“Separate but equal”</a:t>
            </a:r>
          </a:p>
          <a:p>
            <a:endParaRPr lang="en-US" dirty="0"/>
          </a:p>
        </p:txBody>
      </p:sp>
    </p:spTree>
    <p:extLst>
      <p:ext uri="{BB962C8B-B14F-4D97-AF65-F5344CB8AC3E}">
        <p14:creationId xmlns:p14="http://schemas.microsoft.com/office/powerpoint/2010/main" val="3740475471"/>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435870" y="595080"/>
            <a:ext cx="8360032" cy="4355146"/>
          </a:xfrm>
          <a:prstGeom prst="rect">
            <a:avLst/>
          </a:prstGeom>
        </p:spPr>
        <p:txBody>
          <a:bodyPr>
            <a:normAutofit/>
          </a:bodyPr>
          <a:lstStyle/>
          <a:p>
            <a:pPr algn="l" defTabSz="321457">
              <a:defRPr sz="31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Select all of the factors that enabled racism to become institutionalized in the United States following the end of the Reconstruction period</a:t>
            </a:r>
            <a:r>
              <a:rPr sz="2250" dirty="0">
                <a:latin typeface="Times New Roman"/>
                <a:ea typeface="Times New Roman"/>
                <a:cs typeface="Times New Roman"/>
                <a:sym typeface="Times New Roman"/>
              </a:rPr>
              <a:t>.</a:t>
            </a:r>
            <a:r>
              <a:rPr lang="en-US" sz="2250" dirty="0">
                <a:latin typeface="Times New Roman"/>
                <a:ea typeface="Times New Roman"/>
                <a:cs typeface="Times New Roman"/>
                <a:sym typeface="Times New Roman"/>
              </a:rPr>
              <a:t/>
            </a:r>
            <a:br>
              <a:rPr lang="en-US" sz="2250" dirty="0">
                <a:latin typeface="Times New Roman"/>
                <a:ea typeface="Times New Roman"/>
                <a:cs typeface="Times New Roman"/>
                <a:sym typeface="Times New Roman"/>
              </a:rPr>
            </a:br>
            <a:endParaRPr sz="2250" dirty="0">
              <a:latin typeface="Times New Roman"/>
              <a:ea typeface="Times New Roman"/>
              <a:cs typeface="Times New Roman"/>
              <a:sym typeface="Times New Roman"/>
            </a:endParaRPr>
          </a:p>
          <a:p>
            <a:pPr algn="l" defTabSz="321457">
              <a:defRPr sz="31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A. Federal troops were removed from southern states.</a:t>
            </a:r>
          </a:p>
          <a:p>
            <a:pPr algn="l" defTabSz="321457">
              <a:defRPr sz="31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B. The Republican Party regained control of state governments in the South.</a:t>
            </a:r>
          </a:p>
          <a:p>
            <a:pPr algn="l" defTabSz="321457">
              <a:defRPr sz="31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C. The federal government banned the application of grandfather clauses to new laws.</a:t>
            </a:r>
          </a:p>
          <a:p>
            <a:pPr algn="l" defTabSz="321457">
              <a:defRPr sz="31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D. The Supreme Court affirmed the principle of “separate but equal” in </a:t>
            </a:r>
            <a:r>
              <a:rPr sz="2250" i="1" dirty="0">
                <a:latin typeface="Times New Roman"/>
                <a:ea typeface="Times New Roman"/>
                <a:cs typeface="Times New Roman"/>
                <a:sym typeface="Times New Roman"/>
              </a:rPr>
              <a:t>Plessy</a:t>
            </a:r>
            <a:r>
              <a:rPr sz="2250" dirty="0">
                <a:latin typeface="Times New Roman"/>
                <a:ea typeface="Times New Roman"/>
                <a:cs typeface="Times New Roman"/>
                <a:sym typeface="Times New Roman"/>
              </a:rPr>
              <a:t> v. </a:t>
            </a:r>
            <a:r>
              <a:rPr sz="2250" i="1" dirty="0">
                <a:latin typeface="Times New Roman"/>
                <a:ea typeface="Times New Roman"/>
                <a:cs typeface="Times New Roman"/>
                <a:sym typeface="Times New Roman"/>
              </a:rPr>
              <a:t>Ferguson</a:t>
            </a:r>
            <a:r>
              <a:rPr sz="2250" dirty="0">
                <a:latin typeface="Times New Roman"/>
                <a:ea typeface="Times New Roman"/>
                <a:cs typeface="Times New Roman"/>
                <a:sym typeface="Times New Roman"/>
              </a:rPr>
              <a:t>.</a:t>
            </a:r>
          </a:p>
          <a:p>
            <a:pPr algn="l" defTabSz="321457">
              <a:defRPr sz="31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E. Southern state governments repealed laws that limited African-Americans’ ability to vote.</a:t>
            </a:r>
          </a:p>
        </p:txBody>
      </p:sp>
    </p:spTree>
    <p:extLst>
      <p:ext uri="{BB962C8B-B14F-4D97-AF65-F5344CB8AC3E}">
        <p14:creationId xmlns:p14="http://schemas.microsoft.com/office/powerpoint/2010/main" val="59643404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892969" y="474298"/>
            <a:ext cx="7358063" cy="5006481"/>
          </a:xfrm>
          <a:prstGeom prst="rect">
            <a:avLst/>
          </a:prstGeom>
        </p:spPr>
        <p:txBody>
          <a:bodyPr>
            <a:noAutofit/>
          </a:bodyPr>
          <a:lstStyle/>
          <a:p>
            <a:pPr marL="270023" indent="-270023" algn="l" defTabSz="270023">
              <a:tabLst>
                <a:tab pos="80364" algn="l"/>
                <a:tab pos="267881" algn="l"/>
              </a:tabLst>
              <a:defRPr sz="2520">
                <a:uFill>
                  <a:solidFill>
                    <a:srgbClr val="000000"/>
                  </a:solidFill>
                </a:uFill>
                <a:latin typeface="Helvetica"/>
                <a:ea typeface="Helvetica"/>
                <a:cs typeface="Helvetica"/>
                <a:sym typeface="Helvetica"/>
              </a:defRPr>
            </a:pPr>
            <a:r>
              <a:rPr sz="2250" dirty="0">
                <a:latin typeface="Times New Roman"/>
                <a:ea typeface="Times New Roman"/>
                <a:cs typeface="Times New Roman"/>
                <a:sym typeface="Times New Roman"/>
              </a:rPr>
              <a:t>How did the removal of federal troops after Reconstruction change the South?</a:t>
            </a:r>
          </a:p>
          <a:p>
            <a:pPr marL="167639" indent="-167639" algn="l" defTabSz="270023">
              <a:buSzPct val="100000"/>
              <a:tabLst>
                <a:tab pos="160729" algn="l"/>
                <a:tab pos="267881" algn="l"/>
              </a:tabLst>
              <a:defRPr sz="2520">
                <a:uFill>
                  <a:solidFill>
                    <a:srgbClr val="000000"/>
                  </a:solidFill>
                </a:uFill>
                <a:latin typeface="Times New Roman"/>
                <a:ea typeface="Times New Roman"/>
                <a:cs typeface="Times New Roman"/>
                <a:sym typeface="Times New Roman"/>
              </a:defRPr>
            </a:pPr>
            <a:r>
              <a:rPr lang="en-US" sz="2250" dirty="0"/>
              <a:t>A. </a:t>
            </a:r>
            <a:r>
              <a:rPr sz="2250" dirty="0"/>
              <a:t>It </a:t>
            </a:r>
            <a:r>
              <a:rPr sz="2250" dirty="0"/>
              <a:t>permitted Radical Republicans to gain increased influence in state governments.</a:t>
            </a:r>
          </a:p>
          <a:p>
            <a:pPr marL="167639" indent="-167639" algn="l" defTabSz="270023">
              <a:buSzPct val="100000"/>
              <a:tabLst>
                <a:tab pos="160729" algn="l"/>
                <a:tab pos="267881" algn="l"/>
              </a:tabLst>
              <a:defRPr sz="2520">
                <a:uFill>
                  <a:solidFill>
                    <a:srgbClr val="000000"/>
                  </a:solidFill>
                </a:uFill>
                <a:latin typeface="Times New Roman"/>
                <a:ea typeface="Times New Roman"/>
                <a:cs typeface="Times New Roman"/>
                <a:sym typeface="Times New Roman"/>
              </a:defRPr>
            </a:pPr>
            <a:r>
              <a:rPr lang="en-US" sz="2250" dirty="0"/>
              <a:t>B. </a:t>
            </a:r>
            <a:r>
              <a:rPr sz="2250" dirty="0"/>
              <a:t>It </a:t>
            </a:r>
            <a:r>
              <a:rPr sz="2250" dirty="0"/>
              <a:t>allowed racial discrimination to be institutionalized with the passage of Jim Crow Laws.</a:t>
            </a:r>
          </a:p>
          <a:p>
            <a:pPr marL="167639" indent="-167639" algn="l" defTabSz="270023">
              <a:buSzPct val="100000"/>
              <a:tabLst>
                <a:tab pos="160729" algn="l"/>
                <a:tab pos="267881" algn="l"/>
              </a:tabLst>
              <a:defRPr sz="2520">
                <a:uFill>
                  <a:solidFill>
                    <a:srgbClr val="000000"/>
                  </a:solidFill>
                </a:uFill>
                <a:latin typeface="Times New Roman"/>
                <a:ea typeface="Times New Roman"/>
                <a:cs typeface="Times New Roman"/>
                <a:sym typeface="Times New Roman"/>
              </a:defRPr>
            </a:pPr>
            <a:r>
              <a:rPr lang="en-US" sz="2250" dirty="0"/>
              <a:t>C. </a:t>
            </a:r>
            <a:r>
              <a:rPr sz="2250" dirty="0"/>
              <a:t>It </a:t>
            </a:r>
            <a:r>
              <a:rPr sz="2250" dirty="0"/>
              <a:t>had little effect on southern states because Reconstruction had been generally successful.</a:t>
            </a:r>
          </a:p>
          <a:p>
            <a:pPr marL="167639" indent="-167639" algn="l" defTabSz="270023">
              <a:buSzPct val="100000"/>
              <a:tabLst>
                <a:tab pos="160729" algn="l"/>
                <a:tab pos="267881" algn="l"/>
              </a:tabLst>
              <a:defRPr sz="2520">
                <a:uFill>
                  <a:solidFill>
                    <a:srgbClr val="000000"/>
                  </a:solidFill>
                </a:uFill>
                <a:latin typeface="Times New Roman"/>
                <a:ea typeface="Times New Roman"/>
                <a:cs typeface="Times New Roman"/>
                <a:sym typeface="Times New Roman"/>
              </a:defRPr>
            </a:pPr>
            <a:r>
              <a:rPr lang="en-US" sz="2250" dirty="0"/>
              <a:t>D. </a:t>
            </a:r>
            <a:r>
              <a:rPr sz="2250" dirty="0"/>
              <a:t>It </a:t>
            </a:r>
            <a:r>
              <a:rPr sz="2250" dirty="0"/>
              <a:t>ensured that African Americans would continue to vote and have a say in local and state governments.</a:t>
            </a:r>
          </a:p>
        </p:txBody>
      </p:sp>
    </p:spTree>
    <p:extLst>
      <p:ext uri="{BB962C8B-B14F-4D97-AF65-F5344CB8AC3E}">
        <p14:creationId xmlns:p14="http://schemas.microsoft.com/office/powerpoint/2010/main" val="242207786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9288"/>
            <a:ext cx="7772400" cy="780288"/>
          </a:xfrm>
        </p:spPr>
        <p:txBody>
          <a:bodyPr/>
          <a:lstStyle/>
          <a:p>
            <a:r>
              <a:rPr lang="en-US" sz="4000" dirty="0" smtClean="0"/>
              <a:t>Economics</a:t>
            </a:r>
            <a:endParaRPr lang="en-US" sz="4000" dirty="0"/>
          </a:p>
        </p:txBody>
      </p:sp>
      <p:sp>
        <p:nvSpPr>
          <p:cNvPr id="3" name="Content Placeholder 2"/>
          <p:cNvSpPr>
            <a:spLocks noGrp="1"/>
          </p:cNvSpPr>
          <p:nvPr>
            <p:ph idx="1"/>
          </p:nvPr>
        </p:nvSpPr>
        <p:spPr>
          <a:xfrm>
            <a:off x="685800" y="1527048"/>
            <a:ext cx="7886700" cy="3975354"/>
          </a:xfrm>
        </p:spPr>
        <p:txBody>
          <a:bodyPr/>
          <a:lstStyle/>
          <a:p>
            <a:r>
              <a:rPr lang="en-US" sz="3300" dirty="0" smtClean="0"/>
              <a:t>What type of economy lets the government decide how resources are divided?</a:t>
            </a:r>
          </a:p>
          <a:p>
            <a:r>
              <a:rPr lang="en-US" sz="3300" dirty="0"/>
              <a:t>What type of economy </a:t>
            </a:r>
            <a:r>
              <a:rPr lang="en-US" sz="3300" dirty="0" smtClean="0"/>
              <a:t>lets the people decide </a:t>
            </a:r>
            <a:r>
              <a:rPr lang="en-US" sz="3300" dirty="0"/>
              <a:t>how resources are divided?</a:t>
            </a:r>
          </a:p>
          <a:p>
            <a:r>
              <a:rPr lang="en-US" sz="3300" dirty="0"/>
              <a:t>What type of economy </a:t>
            </a:r>
            <a:r>
              <a:rPr lang="en-US" sz="3300" dirty="0" smtClean="0"/>
              <a:t>decides </a:t>
            </a:r>
            <a:r>
              <a:rPr lang="en-US" sz="3300" dirty="0"/>
              <a:t>how resources are </a:t>
            </a:r>
            <a:r>
              <a:rPr lang="en-US" sz="3300" dirty="0" smtClean="0"/>
              <a:t>divided based upon past customs?</a:t>
            </a:r>
            <a:endParaRPr lang="en-US" sz="3300" dirty="0"/>
          </a:p>
          <a:p>
            <a:endParaRPr lang="en-US" b="1" dirty="0" smtClean="0"/>
          </a:p>
          <a:p>
            <a:endParaRPr lang="en-US" dirty="0"/>
          </a:p>
        </p:txBody>
      </p:sp>
    </p:spTree>
    <p:extLst>
      <p:ext uri="{BB962C8B-B14F-4D97-AF65-F5344CB8AC3E}">
        <p14:creationId xmlns:p14="http://schemas.microsoft.com/office/powerpoint/2010/main" val="1423960381"/>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sp>
        <p:nvSpPr>
          <p:cNvPr id="3" name="Content Placeholder 2"/>
          <p:cNvSpPr>
            <a:spLocks noGrp="1"/>
          </p:cNvSpPr>
          <p:nvPr>
            <p:ph idx="1"/>
          </p:nvPr>
        </p:nvSpPr>
        <p:spPr>
          <a:xfrm>
            <a:off x="685800" y="2343150"/>
            <a:ext cx="7886700" cy="3314700"/>
          </a:xfrm>
        </p:spPr>
        <p:txBody>
          <a:bodyPr/>
          <a:lstStyle/>
          <a:p>
            <a:r>
              <a:rPr lang="en-US" dirty="0" smtClean="0"/>
              <a:t>Systems – Command</a:t>
            </a:r>
            <a:r>
              <a:rPr lang="en-US" smtClean="0"/>
              <a:t>, Traditional, </a:t>
            </a:r>
            <a:r>
              <a:rPr lang="en-US" dirty="0" smtClean="0"/>
              <a:t>Free Market</a:t>
            </a:r>
          </a:p>
          <a:p>
            <a:pPr lvl="1"/>
            <a:r>
              <a:rPr lang="en-US" dirty="0" smtClean="0"/>
              <a:t>Communism is a type of command economy &amp; oligarchy</a:t>
            </a:r>
          </a:p>
          <a:p>
            <a:r>
              <a:rPr lang="en-US" dirty="0" smtClean="0"/>
              <a:t>Advantages &amp; disadvantages of each</a:t>
            </a:r>
          </a:p>
          <a:p>
            <a:r>
              <a:rPr lang="en-US" dirty="0" smtClean="0"/>
              <a:t>Trade</a:t>
            </a:r>
          </a:p>
          <a:p>
            <a:endParaRPr lang="en-US" dirty="0"/>
          </a:p>
        </p:txBody>
      </p:sp>
    </p:spTree>
    <p:extLst>
      <p:ext uri="{BB962C8B-B14F-4D97-AF65-F5344CB8AC3E}">
        <p14:creationId xmlns:p14="http://schemas.microsoft.com/office/powerpoint/2010/main" val="2360172632"/>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2776" y="1028700"/>
            <a:ext cx="3621024" cy="514350"/>
          </a:xfrm>
        </p:spPr>
        <p:txBody>
          <a:bodyPr/>
          <a:lstStyle/>
          <a:p>
            <a:r>
              <a:rPr lang="en-US" dirty="0" smtClean="0"/>
              <a:t>Economics</a:t>
            </a:r>
            <a:endParaRPr lang="en-US" dirty="0"/>
          </a:p>
        </p:txBody>
      </p:sp>
      <p:sp>
        <p:nvSpPr>
          <p:cNvPr id="3" name="Content Placeholder 2"/>
          <p:cNvSpPr>
            <a:spLocks noGrp="1"/>
          </p:cNvSpPr>
          <p:nvPr>
            <p:ph idx="1"/>
          </p:nvPr>
        </p:nvSpPr>
        <p:spPr>
          <a:xfrm>
            <a:off x="685800" y="1657350"/>
            <a:ext cx="8183880" cy="3943350"/>
          </a:xfrm>
        </p:spPr>
        <p:txBody>
          <a:bodyPr/>
          <a:lstStyle/>
          <a:p>
            <a:r>
              <a:rPr lang="en-US" dirty="0" smtClean="0"/>
              <a:t>Command</a:t>
            </a:r>
          </a:p>
          <a:p>
            <a:pPr lvl="1"/>
            <a:r>
              <a:rPr lang="en-US" dirty="0" smtClean="0"/>
              <a:t>Soviet Union, China, North Korea, Cuba</a:t>
            </a:r>
          </a:p>
          <a:p>
            <a:r>
              <a:rPr lang="en-US" dirty="0" smtClean="0"/>
              <a:t>Traditional</a:t>
            </a:r>
          </a:p>
          <a:p>
            <a:pPr lvl="1"/>
            <a:r>
              <a:rPr lang="en-US" dirty="0" smtClean="0"/>
              <a:t>Amish, Eskimo, Native Americans </a:t>
            </a:r>
          </a:p>
          <a:p>
            <a:r>
              <a:rPr lang="en-US" dirty="0" smtClean="0"/>
              <a:t>Free Market or Capitalist</a:t>
            </a:r>
          </a:p>
          <a:p>
            <a:pPr lvl="1"/>
            <a:r>
              <a:rPr lang="en-US" dirty="0" smtClean="0"/>
              <a:t>USA, Great Britain, Canada, Japan, Germany</a:t>
            </a:r>
          </a:p>
          <a:p>
            <a:endParaRPr lang="en-US" dirty="0"/>
          </a:p>
        </p:txBody>
      </p:sp>
    </p:spTree>
    <p:extLst>
      <p:ext uri="{BB962C8B-B14F-4D97-AF65-F5344CB8AC3E}">
        <p14:creationId xmlns:p14="http://schemas.microsoft.com/office/powerpoint/2010/main" val="1215311240"/>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In order to grow, expand, increase, encourage, the economy, what can the Federal Reserve do?</a:t>
            </a:r>
            <a:endParaRPr lang="en-US" dirty="0">
              <a:solidFill>
                <a:srgbClr val="000000"/>
              </a:solidFill>
            </a:endParaRPr>
          </a:p>
        </p:txBody>
      </p:sp>
      <p:sp>
        <p:nvSpPr>
          <p:cNvPr id="4" name="Content Placeholder 3"/>
          <p:cNvSpPr>
            <a:spLocks noGrp="1"/>
          </p:cNvSpPr>
          <p:nvPr>
            <p:ph idx="1"/>
          </p:nvPr>
        </p:nvSpPr>
        <p:spPr>
          <a:xfrm>
            <a:off x="685800" y="2971800"/>
            <a:ext cx="7772400" cy="2322576"/>
          </a:xfrm>
        </p:spPr>
        <p:txBody>
          <a:bodyPr/>
          <a:lstStyle/>
          <a:p>
            <a:r>
              <a:rPr lang="en-US" dirty="0">
                <a:solidFill>
                  <a:prstClr val="black"/>
                </a:solidFill>
              </a:rPr>
              <a:t>Decrease the discount </a:t>
            </a:r>
            <a:r>
              <a:rPr lang="en-US" dirty="0" smtClean="0">
                <a:solidFill>
                  <a:prstClr val="black"/>
                </a:solidFill>
              </a:rPr>
              <a:t>rate</a:t>
            </a:r>
          </a:p>
          <a:p>
            <a:r>
              <a:rPr lang="en-US" dirty="0" smtClean="0">
                <a:solidFill>
                  <a:prstClr val="black"/>
                </a:solidFill>
              </a:rPr>
              <a:t>Decrease the prime rate </a:t>
            </a:r>
          </a:p>
          <a:p>
            <a:r>
              <a:rPr lang="en-US" dirty="0" smtClean="0">
                <a:solidFill>
                  <a:prstClr val="black"/>
                </a:solidFill>
              </a:rPr>
              <a:t>Decrease </a:t>
            </a:r>
            <a:r>
              <a:rPr lang="en-US" dirty="0">
                <a:solidFill>
                  <a:prstClr val="black"/>
                </a:solidFill>
              </a:rPr>
              <a:t>the </a:t>
            </a:r>
            <a:r>
              <a:rPr lang="en-US" dirty="0" smtClean="0">
                <a:solidFill>
                  <a:prstClr val="black"/>
                </a:solidFill>
              </a:rPr>
              <a:t>reserve requirement</a:t>
            </a:r>
            <a:endParaRPr lang="en-US" dirty="0">
              <a:solidFill>
                <a:srgbClr val="002060"/>
              </a:solidFill>
            </a:endParaRPr>
          </a:p>
        </p:txBody>
      </p:sp>
      <p:sp>
        <p:nvSpPr>
          <p:cNvPr id="3" name="Title 1"/>
          <p:cNvSpPr txBox="1">
            <a:spLocks/>
          </p:cNvSpPr>
          <p:nvPr/>
        </p:nvSpPr>
        <p:spPr>
          <a:xfrm>
            <a:off x="7272117" y="1981200"/>
            <a:ext cx="3743765" cy="401432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300" dirty="0">
              <a:solidFill>
                <a:prstClr val="black"/>
              </a:solidFill>
            </a:endParaRPr>
          </a:p>
        </p:txBody>
      </p:sp>
    </p:spTree>
    <p:extLst>
      <p:ext uri="{BB962C8B-B14F-4D97-AF65-F5344CB8AC3E}">
        <p14:creationId xmlns:p14="http://schemas.microsoft.com/office/powerpoint/2010/main" val="1401239976"/>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248" y="422910"/>
            <a:ext cx="5212080" cy="685800"/>
          </a:xfrm>
        </p:spPr>
        <p:txBody>
          <a:bodyPr/>
          <a:lstStyle/>
          <a:p>
            <a:r>
              <a:rPr lang="en-US" dirty="0" smtClean="0"/>
              <a:t>Government Types</a:t>
            </a:r>
            <a:endParaRPr lang="en-US" dirty="0"/>
          </a:p>
        </p:txBody>
      </p:sp>
      <p:sp>
        <p:nvSpPr>
          <p:cNvPr id="4" name="Content Placeholder 3"/>
          <p:cNvSpPr>
            <a:spLocks noGrp="1"/>
          </p:cNvSpPr>
          <p:nvPr>
            <p:ph idx="1"/>
          </p:nvPr>
        </p:nvSpPr>
        <p:spPr/>
        <p:txBody>
          <a:bodyPr/>
          <a:lstStyle/>
          <a:p>
            <a:r>
              <a:rPr lang="en-US" dirty="0" smtClean="0"/>
              <a:t>1 person in power is an autocracy</a:t>
            </a:r>
          </a:p>
          <a:p>
            <a:r>
              <a:rPr lang="en-US" dirty="0" smtClean="0"/>
              <a:t>A few people in charge is an oligarchy</a:t>
            </a:r>
          </a:p>
          <a:p>
            <a:r>
              <a:rPr lang="en-US" dirty="0" smtClean="0"/>
              <a:t>All the people hold power is a democracy</a:t>
            </a:r>
          </a:p>
        </p:txBody>
      </p:sp>
    </p:spTree>
    <p:extLst>
      <p:ext uri="{BB962C8B-B14F-4D97-AF65-F5344CB8AC3E}">
        <p14:creationId xmlns:p14="http://schemas.microsoft.com/office/powerpoint/2010/main" val="386748861"/>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0" y="434340"/>
            <a:ext cx="3621024" cy="514350"/>
          </a:xfrm>
        </p:spPr>
        <p:txBody>
          <a:bodyPr/>
          <a:lstStyle/>
          <a:p>
            <a:r>
              <a:rPr lang="en-US" dirty="0" smtClean="0"/>
              <a:t>Migration</a:t>
            </a:r>
            <a:endParaRPr lang="en-US" dirty="0"/>
          </a:p>
        </p:txBody>
      </p:sp>
      <p:sp>
        <p:nvSpPr>
          <p:cNvPr id="3" name="Content Placeholder 2"/>
          <p:cNvSpPr>
            <a:spLocks noGrp="1"/>
          </p:cNvSpPr>
          <p:nvPr>
            <p:ph idx="1"/>
          </p:nvPr>
        </p:nvSpPr>
        <p:spPr>
          <a:xfrm>
            <a:off x="685800" y="1657350"/>
            <a:ext cx="8183880" cy="3943350"/>
          </a:xfrm>
        </p:spPr>
        <p:txBody>
          <a:bodyPr/>
          <a:lstStyle/>
          <a:p>
            <a:r>
              <a:rPr lang="en-US" dirty="0" smtClean="0"/>
              <a:t>As Americans migrated westward w</a:t>
            </a:r>
            <a:r>
              <a:rPr lang="en-US" dirty="0" smtClean="0"/>
              <a:t>hat policies were implemented that affected Native Americans?</a:t>
            </a:r>
            <a:endParaRPr lang="en-US" dirty="0"/>
          </a:p>
        </p:txBody>
      </p:sp>
    </p:spTree>
    <p:extLst>
      <p:ext uri="{BB962C8B-B14F-4D97-AF65-F5344CB8AC3E}">
        <p14:creationId xmlns:p14="http://schemas.microsoft.com/office/powerpoint/2010/main" val="1816993160"/>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0" y="434340"/>
            <a:ext cx="3621024" cy="514350"/>
          </a:xfrm>
        </p:spPr>
        <p:txBody>
          <a:bodyPr/>
          <a:lstStyle/>
          <a:p>
            <a:r>
              <a:rPr lang="en-US" dirty="0" smtClean="0"/>
              <a:t>Migration</a:t>
            </a:r>
            <a:endParaRPr lang="en-US" dirty="0"/>
          </a:p>
        </p:txBody>
      </p:sp>
      <p:sp>
        <p:nvSpPr>
          <p:cNvPr id="3" name="Content Placeholder 2"/>
          <p:cNvSpPr>
            <a:spLocks noGrp="1"/>
          </p:cNvSpPr>
          <p:nvPr>
            <p:ph idx="1"/>
          </p:nvPr>
        </p:nvSpPr>
        <p:spPr>
          <a:xfrm>
            <a:off x="685800" y="1657350"/>
            <a:ext cx="8183880" cy="3943350"/>
          </a:xfrm>
        </p:spPr>
        <p:txBody>
          <a:bodyPr/>
          <a:lstStyle/>
          <a:p>
            <a:r>
              <a:rPr lang="en-US" dirty="0" smtClean="0"/>
              <a:t>In what direction did millions of Americans move after the Civil War?</a:t>
            </a:r>
          </a:p>
          <a:p>
            <a:r>
              <a:rPr lang="en-US" dirty="0" smtClean="0"/>
              <a:t>Where did millions of Americans &amp; immigrants move during the industrial Revolution?</a:t>
            </a:r>
          </a:p>
          <a:p>
            <a:r>
              <a:rPr lang="en-US" dirty="0"/>
              <a:t>What was the Great Migration</a:t>
            </a:r>
            <a:r>
              <a:rPr lang="en-US" dirty="0" smtClean="0"/>
              <a:t>?</a:t>
            </a:r>
            <a:endParaRPr lang="en-US" dirty="0"/>
          </a:p>
        </p:txBody>
      </p:sp>
    </p:spTree>
    <p:extLst>
      <p:ext uri="{BB962C8B-B14F-4D97-AF65-F5344CB8AC3E}">
        <p14:creationId xmlns:p14="http://schemas.microsoft.com/office/powerpoint/2010/main" val="4059540256"/>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582749" y="976545"/>
            <a:ext cx="8068943" cy="3613314"/>
          </a:xfrm>
          <a:prstGeom prst="rect">
            <a:avLst/>
          </a:prstGeom>
        </p:spPr>
        <p:txBody>
          <a:bodyPr>
            <a:normAutofit fontScale="90000"/>
          </a:bodyPr>
          <a:lstStyle/>
          <a:p>
            <a:pPr algn="l" defTabSz="321457">
              <a:tabLst>
                <a:tab pos="98223" algn="l"/>
                <a:tab pos="321457" algn="l"/>
              </a:tabLst>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In the first half of the 20</a:t>
            </a:r>
            <a:r>
              <a:rPr baseline="31999">
                <a:latin typeface="Times New Roman"/>
                <a:ea typeface="Times New Roman"/>
                <a:cs typeface="Times New Roman"/>
                <a:sym typeface="Times New Roman"/>
              </a:rPr>
              <a:t>th</a:t>
            </a:r>
            <a:r>
              <a:rPr>
                <a:latin typeface="Times New Roman"/>
                <a:ea typeface="Times New Roman"/>
                <a:cs typeface="Times New Roman"/>
                <a:sym typeface="Times New Roman"/>
              </a:rPr>
              <a:t> century, most immigrants came to the United States from European countries. How did the pattern of immigration change between 1950 and 2000?</a:t>
            </a:r>
          </a:p>
          <a:p>
            <a:pPr indent="321457"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A. Most immigrants came to the United States from Oceania.</a:t>
            </a:r>
          </a:p>
          <a:p>
            <a:pPr indent="321457"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B. Most immigrants came to the United States from Australia/</a:t>
            </a:r>
          </a:p>
          <a:p>
            <a:pPr indent="321457"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C. Most immigrants came to the United States from Latin America</a:t>
            </a:r>
          </a:p>
          <a:p>
            <a:pPr indent="321457"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D. Most immigrants came to the United States from the Middle East.</a:t>
            </a:r>
          </a:p>
        </p:txBody>
      </p:sp>
    </p:spTree>
    <p:extLst>
      <p:ext uri="{BB962C8B-B14F-4D97-AF65-F5344CB8AC3E}">
        <p14:creationId xmlns:p14="http://schemas.microsoft.com/office/powerpoint/2010/main" val="175220542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0" y="434340"/>
            <a:ext cx="3621024" cy="514350"/>
          </a:xfrm>
        </p:spPr>
        <p:txBody>
          <a:bodyPr/>
          <a:lstStyle/>
          <a:p>
            <a:r>
              <a:rPr lang="en-US" dirty="0" smtClean="0"/>
              <a:t>Migration</a:t>
            </a:r>
            <a:endParaRPr lang="en-US" dirty="0"/>
          </a:p>
        </p:txBody>
      </p:sp>
      <p:sp>
        <p:nvSpPr>
          <p:cNvPr id="3" name="Content Placeholder 2"/>
          <p:cNvSpPr>
            <a:spLocks noGrp="1"/>
          </p:cNvSpPr>
          <p:nvPr>
            <p:ph idx="1"/>
          </p:nvPr>
        </p:nvSpPr>
        <p:spPr>
          <a:xfrm>
            <a:off x="685800" y="1657350"/>
            <a:ext cx="8183880" cy="3943350"/>
          </a:xfrm>
        </p:spPr>
        <p:txBody>
          <a:bodyPr/>
          <a:lstStyle/>
          <a:p>
            <a:r>
              <a:rPr lang="en-US" dirty="0" smtClean="0"/>
              <a:t>Where did millions of Americans move after the invention of the car?</a:t>
            </a:r>
          </a:p>
          <a:p>
            <a:r>
              <a:rPr lang="en-US" dirty="0" smtClean="0"/>
              <a:t>Where did millions of Americans move after World War II?</a:t>
            </a:r>
            <a:endParaRPr lang="en-US" dirty="0"/>
          </a:p>
        </p:txBody>
      </p:sp>
    </p:spTree>
    <p:extLst>
      <p:ext uri="{BB962C8B-B14F-4D97-AF65-F5344CB8AC3E}">
        <p14:creationId xmlns:p14="http://schemas.microsoft.com/office/powerpoint/2010/main" val="1757124512"/>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prstGeom prst="rect">
            <a:avLst/>
          </a:prstGeom>
        </p:spPr>
        <p:txBody>
          <a:bodyPr>
            <a:normAutofit fontScale="90000"/>
          </a:bodyPr>
          <a:lstStyle>
            <a:lvl1pPr algn="l" defTabSz="457200">
              <a:defRPr sz="3000">
                <a:uFill>
                  <a:solidFill>
                    <a:srgbClr val="000000"/>
                  </a:solidFill>
                </a:uFill>
                <a:latin typeface="Times New Roman"/>
                <a:ea typeface="Times New Roman"/>
                <a:cs typeface="Times New Roman"/>
                <a:sym typeface="Times New Roman"/>
              </a:defRPr>
            </a:lvl1pPr>
          </a:lstStyle>
          <a:p>
            <a:pPr>
              <a:defRPr>
                <a:latin typeface="Helvetica"/>
                <a:ea typeface="Helvetica"/>
                <a:cs typeface="Helvetica"/>
                <a:sym typeface="Helvetica"/>
              </a:defRPr>
            </a:pPr>
            <a:r>
              <a:rPr>
                <a:latin typeface="Times New Roman"/>
                <a:ea typeface="Times New Roman"/>
                <a:cs typeface="Times New Roman"/>
                <a:sym typeface="Times New Roman"/>
              </a:rPr>
              <a:t>During the 1800s, the U.S. government forced American Indians to live on reservations. Identify two specific ways that this discrimination affected American Indians. Write your answer in the space provided.</a:t>
            </a:r>
          </a:p>
        </p:txBody>
      </p:sp>
    </p:spTree>
    <p:extLst>
      <p:ext uri="{BB962C8B-B14F-4D97-AF65-F5344CB8AC3E}">
        <p14:creationId xmlns:p14="http://schemas.microsoft.com/office/powerpoint/2010/main" val="319707202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Revolution</a:t>
            </a:r>
            <a:endParaRPr lang="en-US" dirty="0"/>
          </a:p>
        </p:txBody>
      </p:sp>
      <p:sp>
        <p:nvSpPr>
          <p:cNvPr id="3" name="Content Placeholder 2"/>
          <p:cNvSpPr>
            <a:spLocks noGrp="1"/>
          </p:cNvSpPr>
          <p:nvPr>
            <p:ph idx="1"/>
          </p:nvPr>
        </p:nvSpPr>
        <p:spPr/>
        <p:txBody>
          <a:bodyPr/>
          <a:lstStyle/>
          <a:p>
            <a:r>
              <a:rPr lang="en-US" dirty="0" smtClean="0"/>
              <a:t>What is the difference between urban and rural?</a:t>
            </a:r>
          </a:p>
          <a:p>
            <a:r>
              <a:rPr lang="en-US" dirty="0" smtClean="0"/>
              <a:t>Monopoly</a:t>
            </a:r>
          </a:p>
          <a:p>
            <a:pPr lvl="1"/>
            <a:r>
              <a:rPr lang="en-US" dirty="0" smtClean="0"/>
              <a:t>Why are monopolies bad?</a:t>
            </a:r>
          </a:p>
          <a:p>
            <a:r>
              <a:rPr lang="en-US" dirty="0" smtClean="0"/>
              <a:t>What government attitude toward business made monopolies possible</a:t>
            </a:r>
            <a:r>
              <a:rPr lang="en-US" dirty="0"/>
              <a:t>?</a:t>
            </a:r>
            <a:endParaRPr lang="en-US" dirty="0" smtClean="0"/>
          </a:p>
          <a:p>
            <a:endParaRPr lang="en-US" dirty="0"/>
          </a:p>
        </p:txBody>
      </p:sp>
    </p:spTree>
    <p:extLst>
      <p:ext uri="{BB962C8B-B14F-4D97-AF65-F5344CB8AC3E}">
        <p14:creationId xmlns:p14="http://schemas.microsoft.com/office/powerpoint/2010/main" val="1099146004"/>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normAutofit fontScale="90000"/>
          </a:bodyPr>
          <a:lstStyle/>
          <a:p>
            <a:pPr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In the late 1800s and early 1900s, many changes occurred in U.S. agriculture as a result of industrialization. What is one way industrialization affected agriculture?</a:t>
            </a:r>
          </a:p>
          <a:p>
            <a:pPr indent="199571"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A. It delayed the transportation of crops to market.</a:t>
            </a:r>
          </a:p>
          <a:p>
            <a:pPr indent="199571"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B. It decreased opportunities to grow a variety of crops.</a:t>
            </a:r>
          </a:p>
          <a:p>
            <a:pPr indent="199571"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C. It reduced the amount of labor needed to grow crops.</a:t>
            </a:r>
          </a:p>
          <a:p>
            <a:pPr indent="199571"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D. It decreased the amount of land available for cultivation.</a:t>
            </a:r>
          </a:p>
        </p:txBody>
      </p:sp>
    </p:spTree>
    <p:extLst>
      <p:ext uri="{BB962C8B-B14F-4D97-AF65-F5344CB8AC3E}">
        <p14:creationId xmlns:p14="http://schemas.microsoft.com/office/powerpoint/2010/main" val="1630017627"/>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Era</a:t>
            </a:r>
            <a:endParaRPr lang="en-US" dirty="0"/>
          </a:p>
        </p:txBody>
      </p:sp>
      <p:sp>
        <p:nvSpPr>
          <p:cNvPr id="3" name="Content Placeholder 2"/>
          <p:cNvSpPr>
            <a:spLocks noGrp="1"/>
          </p:cNvSpPr>
          <p:nvPr>
            <p:ph idx="1"/>
          </p:nvPr>
        </p:nvSpPr>
        <p:spPr/>
        <p:txBody>
          <a:bodyPr/>
          <a:lstStyle/>
          <a:p>
            <a:r>
              <a:rPr lang="en-US" dirty="0" smtClean="0"/>
              <a:t>What was wrong with the Industrial Revolution that made people want to improve it?</a:t>
            </a:r>
          </a:p>
          <a:p>
            <a:r>
              <a:rPr lang="en-US" dirty="0" smtClean="0"/>
              <a:t>How did workers get high pay and safer working conditions?</a:t>
            </a:r>
          </a:p>
          <a:p>
            <a:endParaRPr lang="en-US" dirty="0"/>
          </a:p>
        </p:txBody>
      </p:sp>
    </p:spTree>
    <p:extLst>
      <p:ext uri="{BB962C8B-B14F-4D97-AF65-F5344CB8AC3E}">
        <p14:creationId xmlns:p14="http://schemas.microsoft.com/office/powerpoint/2010/main" val="1286611589"/>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892969" y="1296237"/>
            <a:ext cx="7358063" cy="3293623"/>
          </a:xfrm>
          <a:prstGeom prst="rect">
            <a:avLst/>
          </a:prstGeom>
        </p:spPr>
        <p:txBody>
          <a:bodyPr>
            <a:noAutofit/>
          </a:bodyPr>
          <a:lstStyle/>
          <a:p>
            <a:pPr algn="l" defTabSz="321457">
              <a:defRPr sz="1100">
                <a:solidFill>
                  <a:srgbClr val="000000"/>
                </a:solidFill>
                <a:uFill>
                  <a:solidFill>
                    <a:srgbClr val="000000"/>
                  </a:solidFill>
                </a:uFill>
                <a:latin typeface="Calibri"/>
                <a:ea typeface="Calibri"/>
                <a:cs typeface="Calibri"/>
                <a:sym typeface="Calibri"/>
              </a:defRPr>
            </a:pPr>
            <a:r>
              <a:rPr sz="3200" dirty="0">
                <a:solidFill>
                  <a:schemeClr val="tx1"/>
                </a:solidFill>
                <a:latin typeface="Times New Roman"/>
                <a:ea typeface="Times New Roman"/>
                <a:cs typeface="Times New Roman"/>
                <a:sym typeface="Times New Roman"/>
              </a:rPr>
              <a:t>Identify one reform that Progressives introduced to combat the problems associated with industrialized capitalism</a:t>
            </a:r>
            <a:r>
              <a:rPr sz="3200" dirty="0" smtClean="0">
                <a:solidFill>
                  <a:schemeClr val="tx1"/>
                </a:solidFill>
                <a:latin typeface="Times New Roman"/>
                <a:ea typeface="Times New Roman"/>
                <a:cs typeface="Times New Roman"/>
                <a:sym typeface="Times New Roman"/>
              </a:rPr>
              <a:t>.</a:t>
            </a:r>
            <a:r>
              <a:rPr lang="en-US" sz="3200" dirty="0" smtClean="0">
                <a:solidFill>
                  <a:schemeClr val="tx1"/>
                </a:solidFill>
                <a:latin typeface="Times New Roman"/>
                <a:ea typeface="Times New Roman"/>
                <a:cs typeface="Times New Roman"/>
                <a:sym typeface="Times New Roman"/>
              </a:rPr>
              <a:t/>
            </a:r>
            <a:br>
              <a:rPr lang="en-US" sz="3200" dirty="0" smtClean="0">
                <a:solidFill>
                  <a:schemeClr val="tx1"/>
                </a:solidFill>
                <a:latin typeface="Times New Roman"/>
                <a:ea typeface="Times New Roman"/>
                <a:cs typeface="Times New Roman"/>
                <a:sym typeface="Times New Roman"/>
              </a:rPr>
            </a:br>
            <a:endParaRPr sz="3200" dirty="0">
              <a:solidFill>
                <a:schemeClr val="tx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92188043"/>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579697" y="242419"/>
            <a:ext cx="8358188" cy="6102636"/>
          </a:xfrm>
          <a:prstGeom prst="rect">
            <a:avLst/>
          </a:prstGeom>
        </p:spPr>
        <p:txBody>
          <a:bodyPr>
            <a:noAutofit/>
          </a:bodyPr>
          <a:lstStyle/>
          <a:p>
            <a:pPr algn="l" defTabSz="250736">
              <a:defRPr sz="2184">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Rapid industrialization in the United States in the late 1800s led to significant changes in business organizations. Justice Barrett of the Supreme Court of New York described the impact of one of these powerful new companies in the sugar industry:</a:t>
            </a:r>
          </a:p>
          <a:p>
            <a:pPr algn="l" defTabSz="250736">
              <a:defRPr sz="2184">
                <a:uFill>
                  <a:solidFill>
                    <a:srgbClr val="000000"/>
                  </a:solidFill>
                </a:uFill>
                <a:latin typeface="Times New Roman"/>
                <a:ea typeface="Times New Roman"/>
                <a:cs typeface="Times New Roman"/>
                <a:sym typeface="Times New Roman"/>
              </a:defRPr>
            </a:pPr>
            <a:endParaRPr sz="2250" dirty="0">
              <a:latin typeface="Times New Roman"/>
              <a:ea typeface="Times New Roman"/>
              <a:cs typeface="Times New Roman"/>
              <a:sym typeface="Times New Roman"/>
            </a:endParaRPr>
          </a:p>
          <a:p>
            <a:pPr marL="250736" marR="250736" algn="l" defTabSz="250736">
              <a:defRPr sz="2184">
                <a:uFill>
                  <a:solidFill>
                    <a:srgbClr val="000000"/>
                  </a:solidFill>
                </a:uFill>
                <a:latin typeface="Calibri"/>
                <a:ea typeface="Calibri"/>
                <a:cs typeface="Calibri"/>
                <a:sym typeface="Calibri"/>
              </a:defRPr>
            </a:pPr>
            <a:r>
              <a:rPr lang="en-US" sz="2250" dirty="0">
                <a:latin typeface="Times New Roman"/>
                <a:ea typeface="Times New Roman"/>
                <a:cs typeface="Times New Roman"/>
                <a:sym typeface="Times New Roman"/>
              </a:rPr>
              <a:t>"</a:t>
            </a:r>
            <a:r>
              <a:rPr sz="2250" dirty="0">
                <a:latin typeface="Times New Roman"/>
                <a:ea typeface="Times New Roman"/>
                <a:cs typeface="Times New Roman"/>
                <a:sym typeface="Times New Roman"/>
              </a:rPr>
              <a:t>It </a:t>
            </a:r>
            <a:r>
              <a:rPr sz="2250" dirty="0">
                <a:latin typeface="Times New Roman"/>
                <a:ea typeface="Times New Roman"/>
                <a:cs typeface="Times New Roman"/>
                <a:sym typeface="Times New Roman"/>
              </a:rPr>
              <a:t>can close every refinery at will…artificially limit the production of refined sugar, (and) enhance the price...at the public expense</a:t>
            </a:r>
            <a:r>
              <a:rPr sz="2250" dirty="0">
                <a:latin typeface="Times New Roman"/>
                <a:ea typeface="Times New Roman"/>
                <a:cs typeface="Times New Roman"/>
                <a:sym typeface="Times New Roman"/>
              </a:rPr>
              <a:t>...</a:t>
            </a:r>
            <a:r>
              <a:rPr lang="en-US" sz="2250" dirty="0">
                <a:latin typeface="Times New Roman"/>
                <a:ea typeface="Times New Roman"/>
                <a:cs typeface="Times New Roman"/>
                <a:sym typeface="Times New Roman"/>
              </a:rPr>
              <a:t>"</a:t>
            </a:r>
            <a:endParaRPr sz="2250" dirty="0">
              <a:latin typeface="Times New Roman"/>
              <a:ea typeface="Times New Roman"/>
              <a:cs typeface="Times New Roman"/>
              <a:sym typeface="Times New Roman"/>
            </a:endParaRPr>
          </a:p>
          <a:p>
            <a:pPr algn="l" defTabSz="250736">
              <a:defRPr sz="2184">
                <a:uFill>
                  <a:solidFill>
                    <a:srgbClr val="000000"/>
                  </a:solidFill>
                </a:uFill>
                <a:latin typeface="Times New Roman"/>
                <a:ea typeface="Times New Roman"/>
                <a:cs typeface="Times New Roman"/>
                <a:sym typeface="Times New Roman"/>
              </a:defRPr>
            </a:pPr>
            <a:endParaRPr sz="2250" dirty="0">
              <a:latin typeface="Times New Roman"/>
              <a:ea typeface="Times New Roman"/>
              <a:cs typeface="Times New Roman"/>
              <a:sym typeface="Times New Roman"/>
            </a:endParaRPr>
          </a:p>
          <a:p>
            <a:pPr algn="l" defTabSz="250736">
              <a:defRPr sz="2184">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How did reformers propose that Congress respond to this type of powerful new business?</a:t>
            </a:r>
          </a:p>
          <a:p>
            <a:pPr algn="l" defTabSz="250736">
              <a:defRPr sz="2184">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A. by regulating child labor			C. by passing antitrust legislation</a:t>
            </a:r>
          </a:p>
          <a:p>
            <a:pPr algn="l" defTabSz="250736">
              <a:defRPr sz="2184">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B. by organizing labor unions			D. by adopting free market policies</a:t>
            </a:r>
          </a:p>
        </p:txBody>
      </p:sp>
    </p:spTree>
    <p:extLst>
      <p:ext uri="{BB962C8B-B14F-4D97-AF65-F5344CB8AC3E}">
        <p14:creationId xmlns:p14="http://schemas.microsoft.com/office/powerpoint/2010/main" val="280806767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Enlightenment?</a:t>
            </a:r>
            <a:endParaRPr lang="en-US" dirty="0"/>
          </a:p>
        </p:txBody>
      </p:sp>
      <p:sp>
        <p:nvSpPr>
          <p:cNvPr id="3" name="Content Placeholder 2"/>
          <p:cNvSpPr>
            <a:spLocks noGrp="1"/>
          </p:cNvSpPr>
          <p:nvPr>
            <p:ph idx="1"/>
          </p:nvPr>
        </p:nvSpPr>
        <p:spPr>
          <a:xfrm>
            <a:off x="685800" y="2343150"/>
            <a:ext cx="7772400" cy="2695194"/>
          </a:xfrm>
        </p:spPr>
        <p:txBody>
          <a:bodyPr/>
          <a:lstStyle/>
          <a:p>
            <a:r>
              <a:rPr lang="en-US" dirty="0" smtClean="0"/>
              <a:t>A time period when the belief spread that people could think for themselves without a king or church to do it for themselves</a:t>
            </a:r>
            <a:endParaRPr lang="en-US" dirty="0"/>
          </a:p>
        </p:txBody>
      </p:sp>
    </p:spTree>
    <p:extLst>
      <p:ext uri="{BB962C8B-B14F-4D97-AF65-F5344CB8AC3E}">
        <p14:creationId xmlns:p14="http://schemas.microsoft.com/office/powerpoint/2010/main" val="2594338687"/>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257300"/>
            <a:ext cx="4572000" cy="514350"/>
          </a:xfrm>
        </p:spPr>
        <p:txBody>
          <a:bodyPr/>
          <a:lstStyle/>
          <a:p>
            <a:r>
              <a:rPr lang="en-US" dirty="0" smtClean="0"/>
              <a:t>Imperialism</a:t>
            </a:r>
            <a:endParaRPr lang="en-US" dirty="0"/>
          </a:p>
        </p:txBody>
      </p:sp>
      <p:sp>
        <p:nvSpPr>
          <p:cNvPr id="3" name="Content Placeholder 2"/>
          <p:cNvSpPr>
            <a:spLocks noGrp="1"/>
          </p:cNvSpPr>
          <p:nvPr>
            <p:ph idx="1"/>
          </p:nvPr>
        </p:nvSpPr>
        <p:spPr>
          <a:xfrm>
            <a:off x="685800" y="2000250"/>
            <a:ext cx="7772400" cy="3086100"/>
          </a:xfrm>
        </p:spPr>
        <p:txBody>
          <a:bodyPr/>
          <a:lstStyle/>
          <a:p>
            <a:r>
              <a:rPr lang="en-US" dirty="0" smtClean="0"/>
              <a:t>Colonies</a:t>
            </a:r>
          </a:p>
          <a:p>
            <a:r>
              <a:rPr lang="en-US" dirty="0" smtClean="0"/>
              <a:t>Why?</a:t>
            </a:r>
          </a:p>
          <a:p>
            <a:pPr lvl="1"/>
            <a:r>
              <a:rPr lang="en-US" dirty="0" smtClean="0"/>
              <a:t>More resources, more land, more money, more trade, spread religion, </a:t>
            </a:r>
          </a:p>
          <a:p>
            <a:r>
              <a:rPr lang="en-US" dirty="0" smtClean="0"/>
              <a:t>Why not?</a:t>
            </a:r>
          </a:p>
          <a:p>
            <a:r>
              <a:rPr lang="en-US" dirty="0" smtClean="0"/>
              <a:t>Colonies had lost freedom &amp; resources; all money goes to mother country</a:t>
            </a:r>
            <a:endParaRPr lang="en-US" dirty="0"/>
          </a:p>
        </p:txBody>
      </p:sp>
    </p:spTree>
    <p:extLst>
      <p:ext uri="{BB962C8B-B14F-4D97-AF65-F5344CB8AC3E}">
        <p14:creationId xmlns:p14="http://schemas.microsoft.com/office/powerpoint/2010/main" val="1444245502"/>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xfrm>
            <a:off x="521354" y="1085033"/>
            <a:ext cx="8215059" cy="4220497"/>
          </a:xfrm>
          <a:prstGeom prst="rect">
            <a:avLst/>
          </a:prstGeom>
        </p:spPr>
        <p:txBody>
          <a:bodyPr>
            <a:noAutofit/>
          </a:bodyPr>
          <a:lstStyle/>
          <a:p>
            <a:pPr algn="l" defTabSz="321457">
              <a:defRPr sz="3000">
                <a:uFill>
                  <a:solidFill>
                    <a:srgbClr val="000000"/>
                  </a:solidFill>
                </a:uFill>
                <a:latin typeface="Helvetica"/>
                <a:ea typeface="Helvetica"/>
                <a:cs typeface="Helvetica"/>
                <a:sym typeface="Helvetica"/>
              </a:defRPr>
            </a:pPr>
            <a:r>
              <a:rPr sz="2900" dirty="0">
                <a:latin typeface="Times New Roman"/>
                <a:ea typeface="Times New Roman"/>
                <a:cs typeface="Times New Roman"/>
                <a:sym typeface="Times New Roman"/>
              </a:rPr>
              <a:t>In the late 1800s, the United States began to assert itself politically and militarily beyond North America. For example, the United States took over the independent kingdom of Hawaii and fought a war against Spain in the Caribbean and the Pacific Ocean</a:t>
            </a:r>
            <a:r>
              <a:rPr sz="2900" dirty="0">
                <a:latin typeface="Times New Roman"/>
                <a:ea typeface="Times New Roman"/>
                <a:cs typeface="Times New Roman"/>
                <a:sym typeface="Times New Roman"/>
              </a:rPr>
              <a:t>.</a:t>
            </a:r>
            <a:r>
              <a:rPr lang="en-US" sz="2900" dirty="0">
                <a:latin typeface="Times New Roman"/>
                <a:ea typeface="Times New Roman"/>
                <a:cs typeface="Times New Roman"/>
                <a:sym typeface="Times New Roman"/>
              </a:rPr>
              <a:t/>
            </a:r>
            <a:br>
              <a:rPr lang="en-US" sz="2900" dirty="0">
                <a:latin typeface="Times New Roman"/>
                <a:ea typeface="Times New Roman"/>
                <a:cs typeface="Times New Roman"/>
                <a:sym typeface="Times New Roman"/>
              </a:rPr>
            </a:br>
            <a:endParaRPr sz="2900" dirty="0">
              <a:latin typeface="Times New Roman"/>
              <a:ea typeface="Times New Roman"/>
              <a:cs typeface="Times New Roman"/>
              <a:sym typeface="Times New Roman"/>
            </a:endParaRPr>
          </a:p>
          <a:p>
            <a:pPr algn="l" defTabSz="321457">
              <a:defRPr sz="3000">
                <a:uFill>
                  <a:solidFill>
                    <a:srgbClr val="000000"/>
                  </a:solidFill>
                </a:uFill>
                <a:latin typeface="Helvetica"/>
                <a:ea typeface="Helvetica"/>
                <a:cs typeface="Helvetica"/>
                <a:sym typeface="Helvetica"/>
              </a:defRPr>
            </a:pPr>
            <a:r>
              <a:rPr sz="2900" dirty="0">
                <a:latin typeface="Times New Roman"/>
                <a:ea typeface="Times New Roman"/>
                <a:cs typeface="Times New Roman"/>
                <a:sym typeface="Times New Roman"/>
              </a:rPr>
              <a:t>Identify two reasons the United States participated in expansionist policies such as these. Write your answer in the space provided.</a:t>
            </a:r>
          </a:p>
        </p:txBody>
      </p:sp>
    </p:spTree>
    <p:extLst>
      <p:ext uri="{BB962C8B-B14F-4D97-AF65-F5344CB8AC3E}">
        <p14:creationId xmlns:p14="http://schemas.microsoft.com/office/powerpoint/2010/main" val="1949292209"/>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xfrm>
            <a:off x="436505" y="440954"/>
            <a:ext cx="8345159" cy="5768325"/>
          </a:xfrm>
          <a:prstGeom prst="rect">
            <a:avLst/>
          </a:prstGeom>
        </p:spPr>
        <p:txBody>
          <a:bodyPr>
            <a:noAutofit/>
          </a:bodyPr>
          <a:lstStyle/>
          <a:p>
            <a:pPr defTabSz="318242">
              <a:defRPr sz="2970">
                <a:uFill>
                  <a:solidFill>
                    <a:srgbClr val="000000"/>
                  </a:solidFill>
                </a:uFill>
                <a:latin typeface="Helvetica"/>
                <a:ea typeface="Helvetica"/>
                <a:cs typeface="Helvetica"/>
                <a:sym typeface="Helvetica"/>
              </a:defRPr>
            </a:pPr>
            <a:r>
              <a:rPr sz="2000" b="1" dirty="0">
                <a:latin typeface="Times New Roman"/>
                <a:ea typeface="Times New Roman"/>
                <a:cs typeface="Times New Roman"/>
                <a:sym typeface="Times New Roman"/>
              </a:rPr>
              <a:t>Statement from President William McKinley, 1900</a:t>
            </a:r>
          </a:p>
          <a:p>
            <a:pPr defTabSz="318242">
              <a:defRPr sz="2970">
                <a:uFill>
                  <a:solidFill>
                    <a:srgbClr val="000000"/>
                  </a:solidFill>
                </a:uFill>
                <a:latin typeface="Helvetica"/>
                <a:ea typeface="Helvetica"/>
                <a:cs typeface="Helvetica"/>
                <a:sym typeface="Helvetica"/>
              </a:defRPr>
            </a:pPr>
            <a:r>
              <a:rPr sz="2000" dirty="0">
                <a:latin typeface="Times New Roman"/>
                <a:ea typeface="Times New Roman"/>
                <a:cs typeface="Times New Roman"/>
                <a:sym typeface="Times New Roman"/>
              </a:rPr>
              <a:t>When next I realized that the Philippines had dropped into our laps, I confess I did not know what to do with them… I went down on my knees and prayed Almighty God for light and guidance…And one night late it came to me this way… That there was nothing left for us to do but to take them all, and to educate the Filipinos, and uplift and civilize and Christianize them and by God’s grace do the very best we could by them, as our fellow men, for whom Christ also died. And then I went to bed and went to sleep, and slept soundly.</a:t>
            </a:r>
          </a:p>
          <a:p>
            <a:pPr defTabSz="318242">
              <a:defRPr sz="2475">
                <a:uFill>
                  <a:solidFill>
                    <a:srgbClr val="000000"/>
                  </a:solidFill>
                </a:uFill>
                <a:latin typeface="Helvetica"/>
                <a:ea typeface="Helvetica"/>
                <a:cs typeface="Helvetica"/>
                <a:sym typeface="Helvetica"/>
              </a:defRPr>
            </a:pPr>
            <a:endParaRPr sz="2000" dirty="0">
              <a:latin typeface="Times New Roman"/>
              <a:ea typeface="Times New Roman"/>
              <a:cs typeface="Times New Roman"/>
              <a:sym typeface="Times New Roman"/>
            </a:endParaRPr>
          </a:p>
          <a:p>
            <a:pPr defTabSz="318242">
              <a:defRPr sz="2475">
                <a:uFill>
                  <a:solidFill>
                    <a:srgbClr val="000000"/>
                  </a:solidFill>
                </a:uFill>
                <a:latin typeface="Helvetica"/>
                <a:ea typeface="Helvetica"/>
                <a:cs typeface="Helvetica"/>
                <a:sym typeface="Helvetica"/>
              </a:defRPr>
            </a:pPr>
            <a:endParaRPr sz="2000" dirty="0">
              <a:latin typeface="Times New Roman"/>
              <a:ea typeface="Times New Roman"/>
              <a:cs typeface="Times New Roman"/>
              <a:sym typeface="Times New Roman"/>
            </a:endParaRPr>
          </a:p>
          <a:p>
            <a:pPr defTabSz="318242">
              <a:defRPr sz="2772">
                <a:uFill>
                  <a:solidFill>
                    <a:srgbClr val="000000"/>
                  </a:solidFill>
                </a:uFill>
                <a:latin typeface="Helvetica"/>
                <a:ea typeface="Helvetica"/>
                <a:cs typeface="Helvetica"/>
                <a:sym typeface="Helvetica"/>
              </a:defRPr>
            </a:pPr>
            <a:r>
              <a:rPr sz="2000" b="1" dirty="0">
                <a:latin typeface="Times New Roman"/>
                <a:ea typeface="Times New Roman"/>
                <a:cs typeface="Times New Roman"/>
                <a:sym typeface="Times New Roman"/>
              </a:rPr>
              <a:t>Letter from Mark Twain to the New York Tribune commenting sarcastically on Hawaii, Jan. 1873</a:t>
            </a:r>
          </a:p>
          <a:p>
            <a:pPr algn="l" defTabSz="318242">
              <a:defRPr sz="2970">
                <a:uFill>
                  <a:solidFill>
                    <a:srgbClr val="000000"/>
                  </a:solidFill>
                </a:uFill>
                <a:latin typeface="Times New Roman"/>
                <a:ea typeface="Times New Roman"/>
                <a:cs typeface="Times New Roman"/>
                <a:sym typeface="Times New Roman"/>
              </a:defRPr>
            </a:pPr>
            <a:endParaRPr sz="2000" b="1" dirty="0">
              <a:latin typeface="Times New Roman"/>
              <a:ea typeface="Times New Roman"/>
              <a:cs typeface="Times New Roman"/>
              <a:sym typeface="Times New Roman"/>
            </a:endParaRPr>
          </a:p>
          <a:p>
            <a:pPr defTabSz="318242">
              <a:defRPr sz="2970">
                <a:uFill>
                  <a:solidFill>
                    <a:srgbClr val="000000"/>
                  </a:solidFill>
                </a:uFill>
                <a:latin typeface="Helvetica"/>
                <a:ea typeface="Helvetica"/>
                <a:cs typeface="Helvetica"/>
                <a:sym typeface="Helvetica"/>
              </a:defRPr>
            </a:pPr>
            <a:r>
              <a:rPr sz="2000" dirty="0">
                <a:latin typeface="Times New Roman"/>
                <a:ea typeface="Times New Roman"/>
                <a:cs typeface="Times New Roman"/>
                <a:sym typeface="Times New Roman"/>
              </a:rPr>
              <a:t>We must annex those people. We can afflict them with our wise and beneficent [good] government. We can introduce the novelty of thieves, all the way up from street-car pickpockets to municipal robbers and Government defaulters, and show them how amusing it is to arrest them and try them and then turn them loose — some for cash and some for "political influence”.</a:t>
            </a:r>
          </a:p>
        </p:txBody>
      </p:sp>
    </p:spTree>
    <p:extLst>
      <p:ext uri="{BB962C8B-B14F-4D97-AF65-F5344CB8AC3E}">
        <p14:creationId xmlns:p14="http://schemas.microsoft.com/office/powerpoint/2010/main" val="1907417264"/>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531905" y="523583"/>
            <a:ext cx="8198216" cy="5565718"/>
          </a:xfrm>
          <a:prstGeom prst="rect">
            <a:avLst/>
          </a:prstGeom>
        </p:spPr>
        <p:txBody>
          <a:bodyPr>
            <a:noAutofit/>
          </a:bodyPr>
          <a:lstStyle/>
          <a:p>
            <a:pPr algn="l" defTabSz="315027">
              <a:lnSpc>
                <a:spcPct val="107916"/>
              </a:lnSpc>
              <a:spcBef>
                <a:spcPts val="492"/>
              </a:spcBef>
              <a:defRPr sz="2940">
                <a:uFill>
                  <a:solidFill>
                    <a:srgbClr val="000000"/>
                  </a:solidFill>
                </a:uFill>
                <a:latin typeface="Calibri"/>
                <a:ea typeface="Calibri"/>
                <a:cs typeface="Calibri"/>
                <a:sym typeface="Calibri"/>
              </a:defRPr>
            </a:pPr>
            <a:r>
              <a:rPr sz="2039" dirty="0">
                <a:latin typeface="Times New Roman"/>
                <a:ea typeface="Times New Roman"/>
                <a:cs typeface="Times New Roman"/>
                <a:sym typeface="Times New Roman"/>
              </a:rPr>
              <a:t>American novelist Mark Twain was known for the use of political satire in his writing. Twain made political statements by pointing out mistakes or criticizing officials through comedic writing.</a:t>
            </a:r>
          </a:p>
          <a:p>
            <a:pPr algn="l" defTabSz="315027">
              <a:lnSpc>
                <a:spcPct val="107916"/>
              </a:lnSpc>
              <a:spcBef>
                <a:spcPts val="492"/>
              </a:spcBef>
              <a:defRPr sz="2940">
                <a:uFill>
                  <a:solidFill>
                    <a:srgbClr val="000000"/>
                  </a:solidFill>
                </a:uFill>
                <a:latin typeface="Calibri"/>
                <a:ea typeface="Calibri"/>
                <a:cs typeface="Calibri"/>
                <a:sym typeface="Calibri"/>
              </a:defRPr>
            </a:pPr>
            <a:r>
              <a:rPr sz="2039" dirty="0">
                <a:latin typeface="Times New Roman"/>
                <a:ea typeface="Times New Roman"/>
                <a:cs typeface="Times New Roman"/>
                <a:sym typeface="Times New Roman"/>
              </a:rPr>
              <a:t>Which statement accurately compares Mark Twain’s beliefs on the annexation of Hawaii to William McKinley’s beliefs on the annexation of the Philippines</a:t>
            </a:r>
            <a:r>
              <a:rPr sz="2039" dirty="0" smtClean="0">
                <a:latin typeface="Times New Roman"/>
                <a:ea typeface="Times New Roman"/>
                <a:cs typeface="Times New Roman"/>
                <a:sym typeface="Times New Roman"/>
              </a:rPr>
              <a:t>?</a:t>
            </a:r>
            <a:r>
              <a:rPr lang="en-US" sz="2039" dirty="0" smtClean="0">
                <a:latin typeface="Times New Roman"/>
                <a:ea typeface="Times New Roman"/>
                <a:cs typeface="Times New Roman"/>
                <a:sym typeface="Times New Roman"/>
              </a:rPr>
              <a:t/>
            </a:r>
            <a:br>
              <a:rPr lang="en-US" sz="2039" dirty="0" smtClean="0">
                <a:latin typeface="Times New Roman"/>
                <a:ea typeface="Times New Roman"/>
                <a:cs typeface="Times New Roman"/>
                <a:sym typeface="Times New Roman"/>
              </a:rPr>
            </a:br>
            <a:endParaRPr sz="2039" dirty="0">
              <a:latin typeface="Times New Roman"/>
              <a:ea typeface="Times New Roman"/>
              <a:cs typeface="Times New Roman"/>
              <a:sym typeface="Times New Roman"/>
            </a:endParaRPr>
          </a:p>
          <a:p>
            <a:pPr algn="l" defTabSz="315027">
              <a:lnSpc>
                <a:spcPct val="107916"/>
              </a:lnSpc>
              <a:spcBef>
                <a:spcPts val="492"/>
              </a:spcBef>
              <a:defRPr sz="2940">
                <a:uFill>
                  <a:solidFill>
                    <a:srgbClr val="000000"/>
                  </a:solidFill>
                </a:uFill>
                <a:latin typeface="Calibri"/>
                <a:ea typeface="Calibri"/>
                <a:cs typeface="Calibri"/>
                <a:sym typeface="Calibri"/>
              </a:defRPr>
            </a:pPr>
            <a:r>
              <a:rPr sz="2039" dirty="0">
                <a:latin typeface="Times New Roman"/>
                <a:ea typeface="Times New Roman"/>
                <a:cs typeface="Times New Roman"/>
                <a:sym typeface="Times New Roman"/>
              </a:rPr>
              <a:t>A. Both Twain and McKinley believed annexation was in the best interest of the inhabitants of foreign nations.</a:t>
            </a:r>
          </a:p>
          <a:p>
            <a:pPr algn="l" defTabSz="315027">
              <a:lnSpc>
                <a:spcPct val="107916"/>
              </a:lnSpc>
              <a:spcBef>
                <a:spcPts val="492"/>
              </a:spcBef>
              <a:defRPr sz="2940">
                <a:uFill>
                  <a:solidFill>
                    <a:srgbClr val="000000"/>
                  </a:solidFill>
                </a:uFill>
                <a:latin typeface="Calibri"/>
                <a:ea typeface="Calibri"/>
                <a:cs typeface="Calibri"/>
                <a:sym typeface="Calibri"/>
              </a:defRPr>
            </a:pPr>
            <a:r>
              <a:rPr sz="2039" dirty="0">
                <a:latin typeface="Times New Roman"/>
                <a:ea typeface="Times New Roman"/>
                <a:cs typeface="Times New Roman"/>
                <a:sym typeface="Times New Roman"/>
              </a:rPr>
              <a:t>B. Neither Twain no McKinley believed annexation was in the best interest of the inhabitants of foreign nations.</a:t>
            </a:r>
          </a:p>
          <a:p>
            <a:pPr algn="l" defTabSz="315027">
              <a:lnSpc>
                <a:spcPct val="107916"/>
              </a:lnSpc>
              <a:spcBef>
                <a:spcPts val="492"/>
              </a:spcBef>
              <a:defRPr sz="2940">
                <a:uFill>
                  <a:solidFill>
                    <a:srgbClr val="000000"/>
                  </a:solidFill>
                </a:uFill>
                <a:latin typeface="Calibri"/>
                <a:ea typeface="Calibri"/>
                <a:cs typeface="Calibri"/>
                <a:sym typeface="Calibri"/>
              </a:defRPr>
            </a:pPr>
            <a:r>
              <a:rPr sz="2039" dirty="0">
                <a:latin typeface="Times New Roman"/>
                <a:ea typeface="Times New Roman"/>
                <a:cs typeface="Times New Roman"/>
                <a:sym typeface="Times New Roman"/>
              </a:rPr>
              <a:t>C. Twain believed annexation was in the best interest of Hawaii, while McKinley believed annexation was not in the best interest of the Philippines.</a:t>
            </a:r>
          </a:p>
          <a:p>
            <a:pPr algn="l" defTabSz="315027">
              <a:lnSpc>
                <a:spcPct val="107916"/>
              </a:lnSpc>
              <a:spcBef>
                <a:spcPts val="492"/>
              </a:spcBef>
              <a:defRPr sz="2940">
                <a:uFill>
                  <a:solidFill>
                    <a:srgbClr val="000000"/>
                  </a:solidFill>
                </a:uFill>
                <a:latin typeface="Calibri"/>
                <a:ea typeface="Calibri"/>
                <a:cs typeface="Calibri"/>
                <a:sym typeface="Calibri"/>
              </a:defRPr>
            </a:pPr>
            <a:r>
              <a:rPr sz="2039" dirty="0">
                <a:latin typeface="Times New Roman"/>
                <a:ea typeface="Times New Roman"/>
                <a:cs typeface="Times New Roman"/>
                <a:sym typeface="Times New Roman"/>
              </a:rPr>
              <a:t>D. Twain believed annexation was not in the best interest of Hawaii, while McKinley believed annexation was in the best interest of the Philippines.</a:t>
            </a:r>
          </a:p>
        </p:txBody>
      </p:sp>
    </p:spTree>
    <p:extLst>
      <p:ext uri="{BB962C8B-B14F-4D97-AF65-F5344CB8AC3E}">
        <p14:creationId xmlns:p14="http://schemas.microsoft.com/office/powerpoint/2010/main" val="2079340775"/>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296" y="374904"/>
            <a:ext cx="4037076" cy="969264"/>
          </a:xfrm>
        </p:spPr>
        <p:txBody>
          <a:bodyPr/>
          <a:lstStyle/>
          <a:p>
            <a:r>
              <a:rPr lang="en-US" dirty="0" smtClean="0"/>
              <a:t>World War I</a:t>
            </a:r>
            <a:endParaRPr lang="en-US" dirty="0"/>
          </a:p>
        </p:txBody>
      </p:sp>
      <p:sp>
        <p:nvSpPr>
          <p:cNvPr id="3" name="Content Placeholder 2"/>
          <p:cNvSpPr>
            <a:spLocks noGrp="1"/>
          </p:cNvSpPr>
          <p:nvPr>
            <p:ph idx="1"/>
          </p:nvPr>
        </p:nvSpPr>
        <p:spPr>
          <a:xfrm>
            <a:off x="612648" y="1556766"/>
            <a:ext cx="8005572" cy="4459986"/>
          </a:xfrm>
        </p:spPr>
        <p:txBody>
          <a:bodyPr/>
          <a:lstStyle/>
          <a:p>
            <a:r>
              <a:rPr lang="en-US" dirty="0" smtClean="0"/>
              <a:t>What factors led to the start of war?</a:t>
            </a:r>
          </a:p>
          <a:p>
            <a:endParaRPr lang="en-US" dirty="0" smtClean="0"/>
          </a:p>
          <a:p>
            <a:r>
              <a:rPr lang="en-US" dirty="0" smtClean="0"/>
              <a:t>What new technologies were created?</a:t>
            </a:r>
          </a:p>
          <a:p>
            <a:endParaRPr lang="en-US" dirty="0" smtClean="0"/>
          </a:p>
          <a:p>
            <a:r>
              <a:rPr lang="en-US" dirty="0" smtClean="0"/>
              <a:t>What brought America into the War?</a:t>
            </a:r>
          </a:p>
          <a:p>
            <a:endParaRPr lang="en-US" dirty="0"/>
          </a:p>
        </p:txBody>
      </p:sp>
    </p:spTree>
    <p:extLst>
      <p:ext uri="{BB962C8B-B14F-4D97-AF65-F5344CB8AC3E}">
        <p14:creationId xmlns:p14="http://schemas.microsoft.com/office/powerpoint/2010/main" val="3380076688"/>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296" y="374904"/>
            <a:ext cx="4037076" cy="969264"/>
          </a:xfrm>
        </p:spPr>
        <p:txBody>
          <a:bodyPr/>
          <a:lstStyle/>
          <a:p>
            <a:r>
              <a:rPr lang="en-US" dirty="0" smtClean="0"/>
              <a:t>World War I</a:t>
            </a:r>
            <a:endParaRPr lang="en-US" dirty="0"/>
          </a:p>
        </p:txBody>
      </p:sp>
      <p:sp>
        <p:nvSpPr>
          <p:cNvPr id="3" name="Content Placeholder 2"/>
          <p:cNvSpPr>
            <a:spLocks noGrp="1"/>
          </p:cNvSpPr>
          <p:nvPr>
            <p:ph idx="1"/>
          </p:nvPr>
        </p:nvSpPr>
        <p:spPr>
          <a:xfrm>
            <a:off x="612648" y="1556766"/>
            <a:ext cx="8005572" cy="4459986"/>
          </a:xfrm>
        </p:spPr>
        <p:txBody>
          <a:bodyPr/>
          <a:lstStyle/>
          <a:p>
            <a:r>
              <a:rPr lang="en-US" dirty="0" smtClean="0"/>
              <a:t>How did the war change America?</a:t>
            </a:r>
          </a:p>
          <a:p>
            <a:endParaRPr lang="en-US" dirty="0" smtClean="0"/>
          </a:p>
          <a:p>
            <a:r>
              <a:rPr lang="en-US" dirty="0" smtClean="0"/>
              <a:t>What were the results of the Treaty of Versailles?</a:t>
            </a:r>
          </a:p>
          <a:p>
            <a:endParaRPr lang="en-US" dirty="0"/>
          </a:p>
        </p:txBody>
      </p:sp>
    </p:spTree>
    <p:extLst>
      <p:ext uri="{BB962C8B-B14F-4D97-AF65-F5344CB8AC3E}">
        <p14:creationId xmlns:p14="http://schemas.microsoft.com/office/powerpoint/2010/main" val="2717240186"/>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88" y="624078"/>
            <a:ext cx="8709660" cy="5666994"/>
          </a:xfrm>
        </p:spPr>
        <p:txBody>
          <a:bodyPr/>
          <a:lstStyle/>
          <a:p>
            <a:r>
              <a:rPr lang="en-US" dirty="0" smtClean="0"/>
              <a:t>What brought America into the War?</a:t>
            </a:r>
          </a:p>
          <a:p>
            <a:pPr lvl="1"/>
            <a:r>
              <a:rPr lang="en-US" dirty="0" smtClean="0"/>
              <a:t>Lusitania, Zimmermann Telegram </a:t>
            </a:r>
          </a:p>
          <a:p>
            <a:pPr lvl="1"/>
            <a:r>
              <a:rPr lang="en-US" dirty="0" smtClean="0"/>
              <a:t>Protect democracy</a:t>
            </a:r>
          </a:p>
          <a:p>
            <a:endParaRPr lang="en-US" dirty="0" smtClean="0"/>
          </a:p>
          <a:p>
            <a:r>
              <a:rPr lang="en-US" dirty="0" smtClean="0"/>
              <a:t>How did the war change America?</a:t>
            </a:r>
          </a:p>
          <a:p>
            <a:pPr lvl="1"/>
            <a:r>
              <a:rPr lang="en-US" dirty="0" smtClean="0"/>
              <a:t>Selective Service (Draft)</a:t>
            </a:r>
          </a:p>
          <a:p>
            <a:pPr lvl="1"/>
            <a:r>
              <a:rPr lang="en-US" dirty="0" smtClean="0"/>
              <a:t>Conscientious Objectors</a:t>
            </a:r>
          </a:p>
          <a:p>
            <a:pPr lvl="1"/>
            <a:r>
              <a:rPr lang="en-US" i="1" dirty="0" err="1"/>
              <a:t>Schenck</a:t>
            </a:r>
            <a:r>
              <a:rPr lang="en-US" i="1" dirty="0"/>
              <a:t> v </a:t>
            </a:r>
            <a:r>
              <a:rPr lang="en-US" i="1" dirty="0" smtClean="0"/>
              <a:t>U.S. </a:t>
            </a:r>
            <a:r>
              <a:rPr lang="en-US" dirty="0" smtClean="0"/>
              <a:t>(Clear &amp; Present Danger)</a:t>
            </a:r>
          </a:p>
        </p:txBody>
      </p:sp>
    </p:spTree>
    <p:extLst>
      <p:ext uri="{BB962C8B-B14F-4D97-AF65-F5344CB8AC3E}">
        <p14:creationId xmlns:p14="http://schemas.microsoft.com/office/powerpoint/2010/main" val="2058780497"/>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816" y="457200"/>
            <a:ext cx="2839212" cy="571500"/>
          </a:xfrm>
        </p:spPr>
        <p:txBody>
          <a:bodyPr/>
          <a:lstStyle/>
          <a:p>
            <a:r>
              <a:rPr lang="en-US" dirty="0" smtClean="0"/>
              <a:t>WW I</a:t>
            </a:r>
            <a:endParaRPr lang="en-US" dirty="0"/>
          </a:p>
        </p:txBody>
      </p:sp>
      <p:sp>
        <p:nvSpPr>
          <p:cNvPr id="3" name="Content Placeholder 2"/>
          <p:cNvSpPr>
            <a:spLocks noGrp="1"/>
          </p:cNvSpPr>
          <p:nvPr>
            <p:ph idx="1"/>
          </p:nvPr>
        </p:nvSpPr>
        <p:spPr>
          <a:xfrm>
            <a:off x="285750" y="1028700"/>
            <a:ext cx="7751826" cy="4800600"/>
          </a:xfrm>
        </p:spPr>
        <p:txBody>
          <a:bodyPr/>
          <a:lstStyle/>
          <a:p>
            <a:r>
              <a:rPr lang="en-US" dirty="0" smtClean="0"/>
              <a:t>Russian Revolution</a:t>
            </a:r>
          </a:p>
          <a:p>
            <a:pPr lvl="1"/>
            <a:r>
              <a:rPr lang="en-US" dirty="0" smtClean="0"/>
              <a:t>Bolshevik </a:t>
            </a:r>
          </a:p>
          <a:p>
            <a:pPr lvl="1"/>
            <a:r>
              <a:rPr lang="en-US" dirty="0" smtClean="0"/>
              <a:t>Czar Nicholas overthrown by V I Lenin</a:t>
            </a:r>
          </a:p>
          <a:p>
            <a:pPr lvl="1"/>
            <a:r>
              <a:rPr lang="en-US" dirty="0" smtClean="0"/>
              <a:t>Losing the war; starvation; lots of deaths</a:t>
            </a:r>
          </a:p>
          <a:p>
            <a:pPr lvl="1"/>
            <a:r>
              <a:rPr lang="en-US" dirty="0" smtClean="0"/>
              <a:t>Soviet Union</a:t>
            </a:r>
          </a:p>
          <a:p>
            <a:pPr lvl="1"/>
            <a:r>
              <a:rPr lang="en-US" dirty="0" smtClean="0"/>
              <a:t>THE 1</a:t>
            </a:r>
            <a:r>
              <a:rPr lang="en-US" baseline="30000" dirty="0" smtClean="0"/>
              <a:t>ST</a:t>
            </a:r>
            <a:r>
              <a:rPr lang="en-US" dirty="0" smtClean="0"/>
              <a:t> Communist Country </a:t>
            </a:r>
          </a:p>
          <a:p>
            <a:endParaRPr lang="en-US" dirty="0" smtClean="0"/>
          </a:p>
          <a:p>
            <a:endParaRPr lang="en-US" dirty="0"/>
          </a:p>
        </p:txBody>
      </p:sp>
    </p:spTree>
    <p:extLst>
      <p:ext uri="{BB962C8B-B14F-4D97-AF65-F5344CB8AC3E}">
        <p14:creationId xmlns:p14="http://schemas.microsoft.com/office/powerpoint/2010/main" val="1385101433"/>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xfrm>
            <a:off x="600419" y="714501"/>
            <a:ext cx="8034939" cy="3875358"/>
          </a:xfrm>
          <a:prstGeom prst="rect">
            <a:avLst/>
          </a:prstGeom>
        </p:spPr>
        <p:txBody>
          <a:bodyPr>
            <a:normAutofit fontScale="90000"/>
          </a:bodyPr>
          <a:lstStyle/>
          <a:p>
            <a:pPr algn="l" defTabSz="321457">
              <a:defRPr sz="3000">
                <a:uFill>
                  <a:solidFill>
                    <a:srgbClr val="000000"/>
                  </a:solidFill>
                </a:uFill>
                <a:latin typeface="Helvetica"/>
                <a:ea typeface="Helvetica"/>
                <a:cs typeface="Helvetica"/>
                <a:sym typeface="Helvetica"/>
              </a:defRPr>
            </a:pPr>
            <a:r>
              <a:rPr dirty="0">
                <a:latin typeface="Times New Roman"/>
                <a:ea typeface="Times New Roman"/>
                <a:cs typeface="Times New Roman"/>
                <a:sym typeface="Times New Roman"/>
              </a:rPr>
              <a:t>What foreign policy did the United States pursue after its involvement in World War I?</a:t>
            </a:r>
          </a:p>
          <a:p>
            <a:pPr marL="199571" indent="-199571" algn="l" defTabSz="321457">
              <a:buSzPct val="100000"/>
              <a:defRPr sz="3000">
                <a:uFill>
                  <a:solidFill>
                    <a:srgbClr val="000000"/>
                  </a:solidFill>
                </a:uFill>
                <a:latin typeface="Times New Roman"/>
                <a:ea typeface="Times New Roman"/>
                <a:cs typeface="Times New Roman"/>
                <a:sym typeface="Times New Roman"/>
              </a:defRPr>
            </a:pPr>
            <a:r>
              <a:rPr lang="en-US" dirty="0" smtClean="0"/>
              <a:t>A. </a:t>
            </a:r>
            <a:r>
              <a:rPr dirty="0" smtClean="0"/>
              <a:t>The </a:t>
            </a:r>
            <a:r>
              <a:rPr dirty="0"/>
              <a:t>United States limited its involvement in international affairs.</a:t>
            </a:r>
          </a:p>
          <a:p>
            <a:pPr marL="199571" indent="-199571" algn="l" defTabSz="321457">
              <a:buSzPct val="100000"/>
              <a:defRPr sz="3000">
                <a:uFill>
                  <a:solidFill>
                    <a:srgbClr val="000000"/>
                  </a:solidFill>
                </a:uFill>
                <a:latin typeface="Times New Roman"/>
                <a:ea typeface="Times New Roman"/>
                <a:cs typeface="Times New Roman"/>
                <a:sym typeface="Times New Roman"/>
              </a:defRPr>
            </a:pPr>
            <a:r>
              <a:rPr lang="en-US" dirty="0" smtClean="0"/>
              <a:t>B. </a:t>
            </a:r>
            <a:r>
              <a:rPr dirty="0" smtClean="0"/>
              <a:t>The </a:t>
            </a:r>
            <a:r>
              <a:rPr dirty="0"/>
              <a:t>United States led the League of Nations to promote peace.</a:t>
            </a:r>
          </a:p>
          <a:p>
            <a:pPr marL="199571" indent="-199571" algn="l" defTabSz="321457">
              <a:buSzPct val="100000"/>
              <a:defRPr sz="3000">
                <a:uFill>
                  <a:solidFill>
                    <a:srgbClr val="000000"/>
                  </a:solidFill>
                </a:uFill>
                <a:latin typeface="Times New Roman"/>
                <a:ea typeface="Times New Roman"/>
                <a:cs typeface="Times New Roman"/>
                <a:sym typeface="Times New Roman"/>
              </a:defRPr>
            </a:pPr>
            <a:r>
              <a:rPr lang="en-US" dirty="0" smtClean="0"/>
              <a:t>C. </a:t>
            </a:r>
            <a:r>
              <a:rPr dirty="0" smtClean="0"/>
              <a:t>The </a:t>
            </a:r>
            <a:r>
              <a:rPr dirty="0"/>
              <a:t>United States paid for the rebuilding of Great Britain and France.</a:t>
            </a:r>
          </a:p>
          <a:p>
            <a:pPr marL="199571" indent="-199571" algn="l" defTabSz="321457">
              <a:buSzPct val="100000"/>
              <a:defRPr sz="3000">
                <a:uFill>
                  <a:solidFill>
                    <a:srgbClr val="000000"/>
                  </a:solidFill>
                </a:uFill>
                <a:latin typeface="Times New Roman"/>
                <a:ea typeface="Times New Roman"/>
                <a:cs typeface="Times New Roman"/>
                <a:sym typeface="Times New Roman"/>
              </a:defRPr>
            </a:pPr>
            <a:r>
              <a:rPr lang="en-US" dirty="0" smtClean="0"/>
              <a:t>D. </a:t>
            </a:r>
            <a:r>
              <a:rPr dirty="0" smtClean="0"/>
              <a:t>The </a:t>
            </a:r>
            <a:r>
              <a:rPr dirty="0"/>
              <a:t>United States seized territories from its European rivals to build its </a:t>
            </a:r>
            <a:r>
              <a:rPr dirty="0" smtClean="0"/>
              <a:t>empire.</a:t>
            </a:r>
            <a:endParaRPr dirty="0"/>
          </a:p>
        </p:txBody>
      </p:sp>
    </p:spTree>
    <p:extLst>
      <p:ext uri="{BB962C8B-B14F-4D97-AF65-F5344CB8AC3E}">
        <p14:creationId xmlns:p14="http://schemas.microsoft.com/office/powerpoint/2010/main" val="4145612576"/>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472274" y="351693"/>
            <a:ext cx="8476152" cy="5845804"/>
          </a:xfrm>
          <a:prstGeom prst="rect">
            <a:avLst/>
          </a:prstGeom>
        </p:spPr>
        <p:txBody>
          <a:bodyPr>
            <a:noAutofit/>
          </a:bodyPr>
          <a:lstStyle/>
          <a:p>
            <a:pPr algn="l" defTabSz="292526">
              <a:defRPr sz="2548">
                <a:uFill>
                  <a:solidFill>
                    <a:srgbClr val="000000"/>
                  </a:solidFill>
                </a:uFill>
                <a:latin typeface="Calibri"/>
                <a:ea typeface="Calibri"/>
                <a:cs typeface="Calibri"/>
                <a:sym typeface="Calibri"/>
              </a:defRPr>
            </a:pPr>
            <a:r>
              <a:rPr sz="2900" dirty="0">
                <a:latin typeface="Times New Roman"/>
                <a:ea typeface="Times New Roman"/>
                <a:cs typeface="Times New Roman"/>
                <a:sym typeface="Times New Roman"/>
              </a:rPr>
              <a:t>Following World War I, large U.S. cities experienced increased competition for jobs and housing. </a:t>
            </a:r>
            <a:r>
              <a:rPr sz="2900" dirty="0">
                <a:latin typeface="Times New Roman"/>
                <a:ea typeface="Times New Roman"/>
                <a:cs typeface="Times New Roman"/>
                <a:sym typeface="Times New Roman"/>
              </a:rPr>
              <a:t>Which development was a significant result of this pattern of urban changes</a:t>
            </a:r>
            <a:r>
              <a:rPr sz="2900" dirty="0" smtClean="0">
                <a:latin typeface="Times New Roman"/>
                <a:ea typeface="Times New Roman"/>
                <a:cs typeface="Times New Roman"/>
                <a:sym typeface="Times New Roman"/>
              </a:rPr>
              <a:t>?</a:t>
            </a:r>
            <a:r>
              <a:rPr lang="en-US" sz="2900" dirty="0" smtClean="0">
                <a:latin typeface="Times New Roman"/>
                <a:ea typeface="Times New Roman"/>
                <a:cs typeface="Times New Roman"/>
                <a:sym typeface="Times New Roman"/>
              </a:rPr>
              <a:t/>
            </a:r>
            <a:br>
              <a:rPr lang="en-US" sz="2900" dirty="0" smtClean="0">
                <a:latin typeface="Times New Roman"/>
                <a:ea typeface="Times New Roman"/>
                <a:cs typeface="Times New Roman"/>
                <a:sym typeface="Times New Roman"/>
              </a:rPr>
            </a:br>
            <a:endParaRPr sz="2900" dirty="0">
              <a:latin typeface="Times New Roman"/>
              <a:ea typeface="Times New Roman"/>
              <a:cs typeface="Times New Roman"/>
              <a:sym typeface="Times New Roman"/>
            </a:endParaRPr>
          </a:p>
          <a:p>
            <a:pPr algn="l" defTabSz="292526">
              <a:defRPr sz="2548">
                <a:uFill>
                  <a:solidFill>
                    <a:srgbClr val="000000"/>
                  </a:solidFill>
                </a:uFill>
                <a:latin typeface="Calibri"/>
                <a:ea typeface="Calibri"/>
                <a:cs typeface="Calibri"/>
                <a:sym typeface="Calibri"/>
              </a:defRPr>
            </a:pPr>
            <a:r>
              <a:rPr sz="2900" dirty="0">
                <a:latin typeface="Times New Roman"/>
                <a:ea typeface="Times New Roman"/>
                <a:cs typeface="Times New Roman"/>
                <a:sym typeface="Times New Roman"/>
              </a:rPr>
              <a:t>A. New Deal legislation to create jobs and stimulate the economy</a:t>
            </a:r>
          </a:p>
          <a:p>
            <a:pPr algn="l" defTabSz="292526">
              <a:defRPr sz="2548">
                <a:uFill>
                  <a:solidFill>
                    <a:srgbClr val="000000"/>
                  </a:solidFill>
                </a:uFill>
                <a:latin typeface="Calibri"/>
                <a:ea typeface="Calibri"/>
                <a:cs typeface="Calibri"/>
                <a:sym typeface="Calibri"/>
              </a:defRPr>
            </a:pPr>
            <a:r>
              <a:rPr sz="2900" dirty="0">
                <a:latin typeface="Times New Roman"/>
                <a:ea typeface="Times New Roman"/>
                <a:cs typeface="Times New Roman"/>
                <a:sym typeface="Times New Roman"/>
              </a:rPr>
              <a:t>B. a population shift to rural areas for increased job opportunities</a:t>
            </a:r>
          </a:p>
          <a:p>
            <a:pPr algn="l" defTabSz="292526">
              <a:defRPr sz="2548">
                <a:uFill>
                  <a:solidFill>
                    <a:srgbClr val="000000"/>
                  </a:solidFill>
                </a:uFill>
                <a:latin typeface="Calibri"/>
                <a:ea typeface="Calibri"/>
                <a:cs typeface="Calibri"/>
                <a:sym typeface="Calibri"/>
              </a:defRPr>
            </a:pPr>
            <a:r>
              <a:rPr sz="2900" dirty="0">
                <a:latin typeface="Times New Roman"/>
                <a:ea typeface="Times New Roman"/>
                <a:cs typeface="Times New Roman"/>
                <a:sym typeface="Times New Roman"/>
              </a:rPr>
              <a:t>C. race riots fueled by intolerance and continuing African-American migrations</a:t>
            </a:r>
          </a:p>
          <a:p>
            <a:pPr algn="l" defTabSz="292526">
              <a:defRPr sz="2548">
                <a:uFill>
                  <a:solidFill>
                    <a:srgbClr val="000000"/>
                  </a:solidFill>
                </a:uFill>
                <a:latin typeface="Calibri"/>
                <a:ea typeface="Calibri"/>
                <a:cs typeface="Calibri"/>
                <a:sym typeface="Calibri"/>
              </a:defRPr>
            </a:pPr>
            <a:r>
              <a:rPr sz="2900" dirty="0">
                <a:latin typeface="Times New Roman"/>
                <a:ea typeface="Times New Roman"/>
                <a:cs typeface="Times New Roman"/>
                <a:sym typeface="Times New Roman"/>
              </a:rPr>
              <a:t>D. the banning of women in the workplace so that they could focus on the home</a:t>
            </a:r>
          </a:p>
        </p:txBody>
      </p:sp>
    </p:spTree>
    <p:extLst>
      <p:ext uri="{BB962C8B-B14F-4D97-AF65-F5344CB8AC3E}">
        <p14:creationId xmlns:p14="http://schemas.microsoft.com/office/powerpoint/2010/main" val="76383007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74152" cy="1143000"/>
          </a:xfrm>
        </p:spPr>
        <p:txBody>
          <a:bodyPr/>
          <a:lstStyle/>
          <a:p>
            <a:r>
              <a:rPr lang="en-US" sz="3800" dirty="0" smtClean="0">
                <a:solidFill>
                  <a:srgbClr val="FFFFFF"/>
                </a:solidFill>
              </a:rPr>
              <a:t>What types of tings did we believe we should make our own decisions about??</a:t>
            </a:r>
            <a:endParaRPr lang="en-US" sz="3800" dirty="0">
              <a:solidFill>
                <a:srgbClr val="FFFFFF"/>
              </a:solidFill>
            </a:endParaRPr>
          </a:p>
        </p:txBody>
      </p:sp>
      <p:sp>
        <p:nvSpPr>
          <p:cNvPr id="3" name="Content Placeholder 2"/>
          <p:cNvSpPr>
            <a:spLocks noGrp="1"/>
          </p:cNvSpPr>
          <p:nvPr>
            <p:ph sz="half" idx="1"/>
          </p:nvPr>
        </p:nvSpPr>
        <p:spPr/>
        <p:txBody>
          <a:bodyPr/>
          <a:lstStyle/>
          <a:p>
            <a:r>
              <a:rPr lang="en-US" sz="3600" dirty="0" smtClean="0">
                <a:solidFill>
                  <a:srgbClr val="FFFFFF"/>
                </a:solidFill>
              </a:rPr>
              <a:t>Voting</a:t>
            </a:r>
          </a:p>
          <a:p>
            <a:r>
              <a:rPr lang="en-US" sz="3600" dirty="0" smtClean="0">
                <a:solidFill>
                  <a:srgbClr val="FFFFFF"/>
                </a:solidFill>
              </a:rPr>
              <a:t>Taxes</a:t>
            </a:r>
          </a:p>
          <a:p>
            <a:r>
              <a:rPr lang="en-US" sz="3600" dirty="0" smtClean="0">
                <a:solidFill>
                  <a:srgbClr val="FFFFFF"/>
                </a:solidFill>
              </a:rPr>
              <a:t>Jobs</a:t>
            </a:r>
          </a:p>
          <a:p>
            <a:r>
              <a:rPr lang="en-US" sz="3600" dirty="0" smtClean="0">
                <a:solidFill>
                  <a:srgbClr val="FFFFFF"/>
                </a:solidFill>
              </a:rPr>
              <a:t>Trade</a:t>
            </a:r>
          </a:p>
          <a:p>
            <a:endParaRPr lang="en-US" dirty="0"/>
          </a:p>
        </p:txBody>
      </p:sp>
      <p:sp>
        <p:nvSpPr>
          <p:cNvPr id="4" name="Content Placeholder 3"/>
          <p:cNvSpPr>
            <a:spLocks noGrp="1"/>
          </p:cNvSpPr>
          <p:nvPr>
            <p:ph sz="half" idx="2"/>
          </p:nvPr>
        </p:nvSpPr>
        <p:spPr/>
        <p:txBody>
          <a:bodyPr/>
          <a:lstStyle/>
          <a:p>
            <a:r>
              <a:rPr lang="en-US" sz="3600" dirty="0" smtClean="0">
                <a:solidFill>
                  <a:srgbClr val="FFFFFF"/>
                </a:solidFill>
              </a:rPr>
              <a:t>Buying</a:t>
            </a:r>
            <a:endParaRPr lang="en-US" sz="3600" dirty="0">
              <a:solidFill>
                <a:srgbClr val="FFFFFF"/>
              </a:solidFill>
            </a:endParaRPr>
          </a:p>
          <a:p>
            <a:r>
              <a:rPr lang="en-US" sz="3600" dirty="0" smtClean="0">
                <a:solidFill>
                  <a:srgbClr val="FFFFFF"/>
                </a:solidFill>
              </a:rPr>
              <a:t>War</a:t>
            </a:r>
          </a:p>
          <a:p>
            <a:r>
              <a:rPr lang="en-US" sz="3600" dirty="0" smtClean="0">
                <a:solidFill>
                  <a:srgbClr val="FFFFFF"/>
                </a:solidFill>
              </a:rPr>
              <a:t>Military </a:t>
            </a:r>
            <a:r>
              <a:rPr lang="en-US" sz="3600" dirty="0">
                <a:solidFill>
                  <a:srgbClr val="FFFFFF"/>
                </a:solidFill>
              </a:rPr>
              <a:t>service</a:t>
            </a:r>
          </a:p>
          <a:p>
            <a:r>
              <a:rPr lang="en-US" sz="3600" dirty="0">
                <a:solidFill>
                  <a:srgbClr val="FFFFFF"/>
                </a:solidFill>
              </a:rPr>
              <a:t>Religion</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88" y="307847"/>
            <a:ext cx="8726628" cy="5743735"/>
          </a:xfrm>
          <a:prstGeom prst="rect">
            <a:avLst/>
          </a:prstGeom>
        </p:spPr>
      </p:pic>
    </p:spTree>
    <p:extLst>
      <p:ext uri="{BB962C8B-B14F-4D97-AF65-F5344CB8AC3E}">
        <p14:creationId xmlns:p14="http://schemas.microsoft.com/office/powerpoint/2010/main" val="41183407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prstGeom prst="rect">
            <a:avLst/>
          </a:prstGeom>
        </p:spPr>
        <p:txBody>
          <a:bodyPr>
            <a:noAutofit/>
          </a:bodyPr>
          <a:lstStyle/>
          <a:p>
            <a:pPr algn="l" defTabSz="321457">
              <a:defRPr sz="3000">
                <a:uFill>
                  <a:solidFill>
                    <a:srgbClr val="000000"/>
                  </a:solidFill>
                </a:uFill>
                <a:latin typeface="Helvetica"/>
                <a:ea typeface="Helvetica"/>
                <a:cs typeface="Helvetica"/>
                <a:sym typeface="Helvetica"/>
              </a:defRPr>
            </a:pPr>
            <a:r>
              <a:rPr sz="2250" dirty="0">
                <a:latin typeface="Times New Roman"/>
                <a:ea typeface="Times New Roman"/>
                <a:cs typeface="Times New Roman"/>
                <a:sym typeface="Times New Roman"/>
              </a:rPr>
              <a:t>Beginning with the Red Scare of the 1920s, which historical development contributed to a recurring pattern of anti-communism in the United States?</a:t>
            </a:r>
          </a:p>
          <a:p>
            <a:pPr marL="199571" indent="-199571" algn="l" defTabSz="321457">
              <a:buSzPct val="100000"/>
              <a:defRPr sz="3000">
                <a:uFill>
                  <a:solidFill>
                    <a:srgbClr val="000000"/>
                  </a:solidFill>
                </a:uFill>
                <a:latin typeface="Times New Roman"/>
                <a:ea typeface="Times New Roman"/>
                <a:cs typeface="Times New Roman"/>
                <a:sym typeface="Times New Roman"/>
              </a:defRPr>
            </a:pPr>
            <a:r>
              <a:rPr lang="en-US" sz="2250" dirty="0"/>
              <a:t>A. </a:t>
            </a:r>
            <a:r>
              <a:rPr sz="2250" dirty="0"/>
              <a:t>growing </a:t>
            </a:r>
            <a:r>
              <a:rPr sz="2250" dirty="0"/>
              <a:t>prosperity following World War II</a:t>
            </a:r>
          </a:p>
          <a:p>
            <a:pPr marL="199571" indent="-199571" algn="l" defTabSz="321457">
              <a:buSzPct val="100000"/>
              <a:defRPr sz="3000">
                <a:uFill>
                  <a:solidFill>
                    <a:srgbClr val="000000"/>
                  </a:solidFill>
                </a:uFill>
                <a:latin typeface="Times New Roman"/>
                <a:ea typeface="Times New Roman"/>
                <a:cs typeface="Times New Roman"/>
                <a:sym typeface="Times New Roman"/>
              </a:defRPr>
            </a:pPr>
            <a:r>
              <a:rPr lang="en-US" sz="2250" dirty="0"/>
              <a:t>B. </a:t>
            </a:r>
            <a:r>
              <a:rPr sz="2250" dirty="0"/>
              <a:t>migration </a:t>
            </a:r>
            <a:r>
              <a:rPr sz="2250" dirty="0"/>
              <a:t>from the Great Plains during the Dust Bowl.</a:t>
            </a:r>
          </a:p>
          <a:p>
            <a:pPr marL="199571" indent="-199571" algn="l" defTabSz="321457">
              <a:buSzPct val="100000"/>
              <a:defRPr sz="3000">
                <a:uFill>
                  <a:solidFill>
                    <a:srgbClr val="000000"/>
                  </a:solidFill>
                </a:uFill>
                <a:latin typeface="Times New Roman"/>
                <a:ea typeface="Times New Roman"/>
                <a:cs typeface="Times New Roman"/>
                <a:sym typeface="Times New Roman"/>
              </a:defRPr>
            </a:pPr>
            <a:r>
              <a:rPr lang="en-US" sz="2250" dirty="0"/>
              <a:t>C. </a:t>
            </a:r>
            <a:r>
              <a:rPr sz="2250" dirty="0"/>
              <a:t>increased </a:t>
            </a:r>
            <a:r>
              <a:rPr sz="2250" dirty="0"/>
              <a:t>unemployment during the Great Depression</a:t>
            </a:r>
          </a:p>
          <a:p>
            <a:pPr marL="199571" indent="-199571" algn="l" defTabSz="321457">
              <a:buSzPct val="100000"/>
              <a:defRPr sz="3000">
                <a:uFill>
                  <a:solidFill>
                    <a:srgbClr val="000000"/>
                  </a:solidFill>
                </a:uFill>
                <a:latin typeface="Times New Roman"/>
                <a:ea typeface="Times New Roman"/>
                <a:cs typeface="Times New Roman"/>
                <a:sym typeface="Times New Roman"/>
              </a:defRPr>
            </a:pPr>
            <a:r>
              <a:rPr lang="en-US" sz="2250" dirty="0"/>
              <a:t>D. </a:t>
            </a:r>
            <a:r>
              <a:rPr sz="2250" dirty="0"/>
              <a:t>accusations </a:t>
            </a:r>
            <a:r>
              <a:rPr sz="2250" dirty="0"/>
              <a:t>made by Senator Joseph McCarthy in Congress.</a:t>
            </a:r>
          </a:p>
        </p:txBody>
      </p:sp>
    </p:spTree>
    <p:extLst>
      <p:ext uri="{BB962C8B-B14F-4D97-AF65-F5344CB8AC3E}">
        <p14:creationId xmlns:p14="http://schemas.microsoft.com/office/powerpoint/2010/main" val="1753044286"/>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Depression</a:t>
            </a:r>
            <a:endParaRPr lang="en-US" dirty="0"/>
          </a:p>
        </p:txBody>
      </p:sp>
      <p:sp>
        <p:nvSpPr>
          <p:cNvPr id="3" name="Content Placeholder 2"/>
          <p:cNvSpPr>
            <a:spLocks noGrp="1"/>
          </p:cNvSpPr>
          <p:nvPr>
            <p:ph idx="1"/>
          </p:nvPr>
        </p:nvSpPr>
        <p:spPr/>
        <p:txBody>
          <a:bodyPr/>
          <a:lstStyle/>
          <a:p>
            <a:r>
              <a:rPr lang="en-US" dirty="0" smtClean="0"/>
              <a:t>What factors led to the Great Depression?</a:t>
            </a:r>
          </a:p>
          <a:p>
            <a:r>
              <a:rPr lang="en-US" dirty="0" smtClean="0"/>
              <a:t>How did the U.S. government changes as a result of the Great Depression?</a:t>
            </a:r>
          </a:p>
          <a:p>
            <a:r>
              <a:rPr lang="en-US" dirty="0" smtClean="0"/>
              <a:t>What was the New Deal?</a:t>
            </a:r>
            <a:endParaRPr lang="en-US" dirty="0"/>
          </a:p>
        </p:txBody>
      </p:sp>
    </p:spTree>
    <p:extLst>
      <p:ext uri="{BB962C8B-B14F-4D97-AF65-F5344CB8AC3E}">
        <p14:creationId xmlns:p14="http://schemas.microsoft.com/office/powerpoint/2010/main" val="1796358061"/>
      </p:ext>
    </p:ext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45" y="257908"/>
            <a:ext cx="7772400" cy="1143000"/>
          </a:xfrm>
        </p:spPr>
        <p:txBody>
          <a:bodyPr/>
          <a:lstStyle/>
          <a:p>
            <a:r>
              <a:rPr lang="en-US" dirty="0" smtClean="0"/>
              <a:t>Great Depression</a:t>
            </a:r>
            <a:endParaRPr lang="en-US" dirty="0"/>
          </a:p>
        </p:txBody>
      </p:sp>
      <p:sp>
        <p:nvSpPr>
          <p:cNvPr id="3" name="Content Placeholder 2"/>
          <p:cNvSpPr>
            <a:spLocks noGrp="1"/>
          </p:cNvSpPr>
          <p:nvPr>
            <p:ph idx="1"/>
          </p:nvPr>
        </p:nvSpPr>
        <p:spPr>
          <a:xfrm>
            <a:off x="525026" y="1307541"/>
            <a:ext cx="7772400" cy="4610938"/>
          </a:xfrm>
        </p:spPr>
        <p:txBody>
          <a:bodyPr/>
          <a:lstStyle/>
          <a:p>
            <a:r>
              <a:rPr lang="en-US" sz="3200" dirty="0" smtClean="0"/>
              <a:t>Time period of high unemployment when Americans struggled to survive without income or jobs</a:t>
            </a:r>
          </a:p>
          <a:p>
            <a:r>
              <a:rPr lang="en-US" sz="3200" dirty="0" smtClean="0"/>
              <a:t>FDR’s New Deal</a:t>
            </a:r>
          </a:p>
          <a:p>
            <a:r>
              <a:rPr lang="en-US" sz="3200" dirty="0" smtClean="0"/>
              <a:t>Massive increase in government </a:t>
            </a:r>
            <a:r>
              <a:rPr lang="en-US" sz="3200" dirty="0" smtClean="0"/>
              <a:t>influence in the economy</a:t>
            </a:r>
          </a:p>
          <a:p>
            <a:r>
              <a:rPr lang="en-US" sz="3200" dirty="0" smtClean="0"/>
              <a:t>The government spent money on public works projects so people could have jobs</a:t>
            </a:r>
            <a:endParaRPr lang="en-US" sz="3200" dirty="0"/>
          </a:p>
        </p:txBody>
      </p:sp>
    </p:spTree>
    <p:extLst>
      <p:ext uri="{BB962C8B-B14F-4D97-AF65-F5344CB8AC3E}">
        <p14:creationId xmlns:p14="http://schemas.microsoft.com/office/powerpoint/2010/main" val="30022612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330" y="432139"/>
            <a:ext cx="7992217" cy="2677149"/>
          </a:xfrm>
        </p:spPr>
        <p:txBody>
          <a:bodyPr>
            <a:noAutofit/>
          </a:bodyPr>
          <a:lstStyle/>
          <a:p>
            <a:r>
              <a:rPr lang="en-US" sz="2250" dirty="0">
                <a:latin typeface="Times New Roman" panose="02020603050405020304" pitchFamily="18" charset="0"/>
                <a:cs typeface="Times New Roman" panose="02020603050405020304" pitchFamily="18" charset="0"/>
              </a:rPr>
              <a:t>The Great Depression was caused by several key factors, resulting in a dramatic change in American society. Identify the factors that led to the Great Depression. Then identify the resulting action that was taken to address the negative conditions of the Great Depression.</a:t>
            </a:r>
            <a:br>
              <a:rPr lang="en-US" sz="2250" dirty="0">
                <a:latin typeface="Times New Roman" panose="02020603050405020304" pitchFamily="18" charset="0"/>
                <a:cs typeface="Times New Roman" panose="02020603050405020304" pitchFamily="18" charset="0"/>
              </a:rPr>
            </a:br>
            <a:r>
              <a:rPr lang="en-US" sz="2250" dirty="0">
                <a:latin typeface="Times New Roman" panose="02020603050405020304" pitchFamily="18" charset="0"/>
                <a:cs typeface="Times New Roman" panose="02020603050405020304" pitchFamily="18" charset="0"/>
              </a:rPr>
              <a:t> </a:t>
            </a:r>
            <a:br>
              <a:rPr lang="en-US" sz="2250" dirty="0">
                <a:latin typeface="Times New Roman" panose="02020603050405020304" pitchFamily="18" charset="0"/>
                <a:cs typeface="Times New Roman" panose="02020603050405020304" pitchFamily="18" charset="0"/>
              </a:rPr>
            </a:br>
            <a:r>
              <a:rPr lang="en-US" sz="2250" dirty="0">
                <a:latin typeface="Times New Roman" panose="02020603050405020304" pitchFamily="18" charset="0"/>
                <a:cs typeface="Times New Roman" panose="02020603050405020304" pitchFamily="18" charset="0"/>
              </a:rPr>
              <a:t>Move the labels into the correct blank boxes on the chart</a:t>
            </a:r>
            <a:r>
              <a:rPr lang="en-US" sz="2250" dirty="0">
                <a:latin typeface="Times New Roman" panose="02020603050405020304" pitchFamily="18" charset="0"/>
                <a:cs typeface="Times New Roman" panose="02020603050405020304" pitchFamily="18" charset="0"/>
              </a:rPr>
              <a:t>.</a:t>
            </a:r>
            <a:r>
              <a:rPr lang="en-US" sz="2250" dirty="0">
                <a:latin typeface="Times New Roman" panose="02020603050405020304" pitchFamily="18" charset="0"/>
                <a:cs typeface="Times New Roman" panose="02020603050405020304" pitchFamily="18" charset="0"/>
              </a:rPr>
              <a:t> </a:t>
            </a:r>
            <a:br>
              <a:rPr lang="en-US" sz="2250" dirty="0">
                <a:latin typeface="Times New Roman" panose="02020603050405020304" pitchFamily="18" charset="0"/>
                <a:cs typeface="Times New Roman" panose="02020603050405020304" pitchFamily="18" charset="0"/>
              </a:rPr>
            </a:br>
            <a:r>
              <a:rPr lang="en-US" sz="2250" dirty="0">
                <a:latin typeface="Times New Roman" panose="02020603050405020304" pitchFamily="18" charset="0"/>
                <a:cs typeface="Times New Roman" panose="02020603050405020304" pitchFamily="18" charset="0"/>
              </a:rPr>
              <a:t>	•	You do not need to use all of the labels.</a:t>
            </a:r>
            <a:br>
              <a:rPr lang="en-US" sz="2250" dirty="0">
                <a:latin typeface="Times New Roman" panose="02020603050405020304" pitchFamily="18" charset="0"/>
                <a:cs typeface="Times New Roman" panose="02020603050405020304" pitchFamily="18" charset="0"/>
              </a:rPr>
            </a:br>
            <a:endParaRPr lang="en-US" sz="225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24330" y="2827728"/>
            <a:ext cx="7911294" cy="3664887"/>
          </a:xfrm>
          <a:prstGeom prst="rect">
            <a:avLst/>
          </a:prstGeom>
        </p:spPr>
      </p:pic>
    </p:spTree>
    <p:extLst>
      <p:ext uri="{BB962C8B-B14F-4D97-AF65-F5344CB8AC3E}">
        <p14:creationId xmlns:p14="http://schemas.microsoft.com/office/powerpoint/2010/main" val="350703775"/>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normAutofit fontScale="90000"/>
          </a:bodyPr>
          <a:lstStyle/>
          <a:p>
            <a:pPr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Effective historians must employ a thorough understanding of cause and effect.</a:t>
            </a:r>
          </a:p>
          <a:p>
            <a:pPr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 A. Identify two factors that led to the Great Depression.</a:t>
            </a:r>
          </a:p>
          <a:p>
            <a:pPr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B. Then, describe how each factor you identified led to the Great Depression. Write your answer in the space provided.</a:t>
            </a:r>
          </a:p>
        </p:txBody>
      </p:sp>
    </p:spTree>
    <p:extLst>
      <p:ext uri="{BB962C8B-B14F-4D97-AF65-F5344CB8AC3E}">
        <p14:creationId xmlns:p14="http://schemas.microsoft.com/office/powerpoint/2010/main" val="3150193287"/>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 II</a:t>
            </a:r>
            <a:endParaRPr lang="en-US" dirty="0"/>
          </a:p>
        </p:txBody>
      </p:sp>
      <p:sp>
        <p:nvSpPr>
          <p:cNvPr id="3" name="Content Placeholder 2"/>
          <p:cNvSpPr>
            <a:spLocks noGrp="1"/>
          </p:cNvSpPr>
          <p:nvPr>
            <p:ph idx="1"/>
          </p:nvPr>
        </p:nvSpPr>
        <p:spPr/>
        <p:txBody>
          <a:bodyPr/>
          <a:lstStyle/>
          <a:p>
            <a:r>
              <a:rPr lang="en-US" dirty="0" smtClean="0"/>
              <a:t>Jewish Holocaust</a:t>
            </a:r>
          </a:p>
          <a:p>
            <a:r>
              <a:rPr lang="en-US" dirty="0" smtClean="0"/>
              <a:t>Totalitarianism</a:t>
            </a:r>
          </a:p>
          <a:p>
            <a:r>
              <a:rPr lang="en-US" smtClean="0"/>
              <a:t>American Minorities</a:t>
            </a:r>
          </a:p>
          <a:p>
            <a:r>
              <a:rPr lang="en-US" smtClean="0"/>
              <a:t>Jewish </a:t>
            </a:r>
            <a:r>
              <a:rPr lang="en-US" dirty="0" smtClean="0"/>
              <a:t>Holocaust</a:t>
            </a:r>
          </a:p>
          <a:p>
            <a:r>
              <a:rPr lang="en-US" dirty="0" smtClean="0"/>
              <a:t>Atomic bomb used by America</a:t>
            </a:r>
          </a:p>
          <a:p>
            <a:r>
              <a:rPr lang="en-US" dirty="0" smtClean="0"/>
              <a:t>United Nations</a:t>
            </a:r>
            <a:endParaRPr lang="en-US" dirty="0"/>
          </a:p>
        </p:txBody>
      </p:sp>
    </p:spTree>
    <p:extLst>
      <p:ext uri="{BB962C8B-B14F-4D97-AF65-F5344CB8AC3E}">
        <p14:creationId xmlns:p14="http://schemas.microsoft.com/office/powerpoint/2010/main" val="3588590192"/>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532603" y="771003"/>
            <a:ext cx="8174192" cy="3818856"/>
          </a:xfrm>
          <a:prstGeom prst="rect">
            <a:avLst/>
          </a:prstGeom>
        </p:spPr>
        <p:txBody>
          <a:bodyPr>
            <a:normAutofit fontScale="90000"/>
          </a:bodyPr>
          <a:lstStyle/>
          <a:p>
            <a:pPr algn="l" defTabSz="321457">
              <a:defRPr sz="3000">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The following question has two parts. First, answer part A. Then, answer part B. On August 6 and 9, 1945, the United States dropped atomic bombs on the Japanese cities of Hiroshima and Nagasaki.</a:t>
            </a:r>
          </a:p>
          <a:p>
            <a:pPr algn="l" defTabSz="321457">
              <a:defRPr sz="3000">
                <a:uFill>
                  <a:solidFill>
                    <a:srgbClr val="000000"/>
                  </a:solidFill>
                </a:uFill>
                <a:latin typeface="Times New Roman"/>
                <a:ea typeface="Times New Roman"/>
                <a:cs typeface="Times New Roman"/>
                <a:sym typeface="Times New Roman"/>
              </a:defRPr>
            </a:pPr>
            <a:endParaRPr>
              <a:latin typeface="Times New Roman"/>
              <a:ea typeface="Times New Roman"/>
              <a:cs typeface="Times New Roman"/>
              <a:sym typeface="Times New Roman"/>
            </a:endParaRPr>
          </a:p>
          <a:p>
            <a:pPr algn="l" defTabSz="321457">
              <a:defRPr sz="3000">
                <a:uFill>
                  <a:solidFill>
                    <a:srgbClr val="000000"/>
                  </a:solidFill>
                </a:uFill>
                <a:latin typeface="Calibri"/>
                <a:ea typeface="Calibri"/>
                <a:cs typeface="Calibri"/>
                <a:sym typeface="Calibri"/>
              </a:defRPr>
            </a:pPr>
            <a:r>
              <a:rPr b="1">
                <a:latin typeface="Times New Roman"/>
                <a:ea typeface="Times New Roman"/>
                <a:cs typeface="Times New Roman"/>
                <a:sym typeface="Times New Roman"/>
              </a:rPr>
              <a:t>Part A: </a:t>
            </a:r>
            <a:r>
              <a:rPr>
                <a:latin typeface="Times New Roman"/>
                <a:ea typeface="Times New Roman"/>
                <a:cs typeface="Times New Roman"/>
                <a:sym typeface="Times New Roman"/>
              </a:rPr>
              <a:t>How did the Soviet Union respond to this military action?</a:t>
            </a:r>
          </a:p>
          <a:p>
            <a:pPr algn="l" defTabSz="321457">
              <a:defRPr sz="3000">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A. It accelerated the pace of its military invasion of Germany.</a:t>
            </a:r>
          </a:p>
          <a:p>
            <a:pPr algn="l" defTabSz="321457">
              <a:defRPr sz="3000">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B. It formed an alliance with the United States to share nuclear technology.</a:t>
            </a:r>
          </a:p>
          <a:p>
            <a:pPr algn="l" defTabSz="321457">
              <a:defRPr sz="3000">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C. It intensified development on and successfully tested its own nuclear weapons.</a:t>
            </a:r>
          </a:p>
          <a:p>
            <a:pPr algn="l" defTabSz="321457">
              <a:defRPr sz="3000">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D. It withdrew from international organizations in which the United States was also a member.</a:t>
            </a:r>
          </a:p>
        </p:txBody>
      </p:sp>
    </p:spTree>
    <p:extLst>
      <p:ext uri="{BB962C8B-B14F-4D97-AF65-F5344CB8AC3E}">
        <p14:creationId xmlns:p14="http://schemas.microsoft.com/office/powerpoint/2010/main" val="583036985"/>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xfrm>
            <a:off x="548238" y="1149038"/>
            <a:ext cx="8047524" cy="3955184"/>
          </a:xfrm>
          <a:prstGeom prst="rect">
            <a:avLst/>
          </a:prstGeom>
        </p:spPr>
        <p:txBody>
          <a:bodyPr>
            <a:normAutofit fontScale="90000"/>
          </a:bodyPr>
          <a:lstStyle/>
          <a:p>
            <a:pPr algn="l" defTabSz="321457">
              <a:defRPr sz="3000">
                <a:uFill>
                  <a:solidFill>
                    <a:srgbClr val="000000"/>
                  </a:solidFill>
                </a:uFill>
                <a:latin typeface="Calibri"/>
                <a:ea typeface="Calibri"/>
                <a:cs typeface="Calibri"/>
                <a:sym typeface="Calibri"/>
              </a:defRPr>
            </a:pPr>
            <a:r>
              <a:rPr b="1">
                <a:latin typeface="Times New Roman"/>
                <a:ea typeface="Times New Roman"/>
                <a:cs typeface="Times New Roman"/>
                <a:sym typeface="Times New Roman"/>
              </a:rPr>
              <a:t>Part B: </a:t>
            </a:r>
            <a:r>
              <a:rPr>
                <a:latin typeface="Times New Roman"/>
                <a:ea typeface="Times New Roman"/>
                <a:cs typeface="Times New Roman"/>
                <a:sym typeface="Times New Roman"/>
              </a:rPr>
              <a:t>Why did the Soviet Union respond in the way that you identified in Part A?</a:t>
            </a:r>
            <a:endParaRPr b="1">
              <a:latin typeface="Times New Roman"/>
              <a:ea typeface="Times New Roman"/>
              <a:cs typeface="Times New Roman"/>
              <a:sym typeface="Times New Roman"/>
            </a:endParaRPr>
          </a:p>
          <a:p>
            <a:pPr algn="l" defTabSz="321457">
              <a:defRPr sz="3000">
                <a:uFill>
                  <a:solidFill>
                    <a:srgbClr val="000000"/>
                  </a:solidFill>
                </a:uFill>
                <a:latin typeface="Times New Roman"/>
                <a:ea typeface="Times New Roman"/>
                <a:cs typeface="Times New Roman"/>
                <a:sym typeface="Times New Roman"/>
              </a:defRPr>
            </a:pPr>
            <a:endParaRPr b="1">
              <a:latin typeface="Times New Roman"/>
              <a:ea typeface="Times New Roman"/>
              <a:cs typeface="Times New Roman"/>
              <a:sym typeface="Times New Roman"/>
            </a:endParaRPr>
          </a:p>
          <a:p>
            <a:pPr algn="l" defTabSz="321457">
              <a:defRPr sz="3000">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A. It wanted to quickly end the war to avoid further military casualties.</a:t>
            </a:r>
          </a:p>
          <a:p>
            <a:pPr algn="l" defTabSz="321457">
              <a:defRPr sz="3000">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B. It wanted to retain political and military influence in the post-war world.</a:t>
            </a:r>
          </a:p>
          <a:p>
            <a:pPr algn="l" defTabSz="321457">
              <a:defRPr sz="3000">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C. It wanted nuclear technology to be available as a cheap source of energy after the war.</a:t>
            </a:r>
          </a:p>
          <a:p>
            <a:pPr algn="l" defTabSz="321457">
              <a:defRPr sz="3000">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D. It wanted to pursue a policy of isolationism following the devastation caused by World War II.</a:t>
            </a:r>
          </a:p>
        </p:txBody>
      </p:sp>
    </p:spTree>
    <p:extLst>
      <p:ext uri="{BB962C8B-B14F-4D97-AF65-F5344CB8AC3E}">
        <p14:creationId xmlns:p14="http://schemas.microsoft.com/office/powerpoint/2010/main" val="3024057679"/>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xfrm>
            <a:off x="633046" y="532563"/>
            <a:ext cx="8058777" cy="5677317"/>
          </a:xfrm>
          <a:prstGeom prst="rect">
            <a:avLst/>
          </a:prstGeom>
        </p:spPr>
        <p:txBody>
          <a:bodyPr>
            <a:normAutofit fontScale="90000"/>
          </a:bodyPr>
          <a:lstStyle/>
          <a:p>
            <a:pPr algn="l" defTabSz="321457">
              <a:defRPr sz="3000">
                <a:uFill>
                  <a:solidFill>
                    <a:srgbClr val="000000"/>
                  </a:solidFill>
                </a:uFill>
                <a:latin typeface="Helvetica"/>
                <a:ea typeface="Helvetica"/>
                <a:cs typeface="Helvetica"/>
                <a:sym typeface="Helvetica"/>
              </a:defRPr>
            </a:pPr>
            <a:r>
              <a:rPr dirty="0">
                <a:latin typeface="Times New Roman"/>
                <a:ea typeface="Times New Roman"/>
                <a:cs typeface="Times New Roman"/>
                <a:sym typeface="Times New Roman"/>
              </a:rPr>
              <a:t>During World War II, the U.S. government created a system to ration the distribution of certain resources such as petroleum. How did this new system of regulation affect the distribution of resources in the United States</a:t>
            </a:r>
            <a:r>
              <a:rPr dirty="0" smtClean="0">
                <a:latin typeface="Times New Roman"/>
                <a:ea typeface="Times New Roman"/>
                <a:cs typeface="Times New Roman"/>
                <a:sym typeface="Times New Roman"/>
              </a:rPr>
              <a:t>?</a:t>
            </a:r>
            <a:r>
              <a:rPr lang="en-US" dirty="0" smtClean="0">
                <a:latin typeface="Times New Roman"/>
                <a:ea typeface="Times New Roman"/>
                <a:cs typeface="Times New Roman"/>
                <a:sym typeface="Times New Roman"/>
              </a:rPr>
              <a:t/>
            </a:r>
            <a:br>
              <a:rPr lang="en-US" dirty="0" smtClean="0">
                <a:latin typeface="Times New Roman"/>
                <a:ea typeface="Times New Roman"/>
                <a:cs typeface="Times New Roman"/>
                <a:sym typeface="Times New Roman"/>
              </a:rPr>
            </a:br>
            <a:endParaRPr dirty="0">
              <a:latin typeface="Times New Roman"/>
              <a:ea typeface="Times New Roman"/>
              <a:cs typeface="Times New Roman"/>
              <a:sym typeface="Times New Roman"/>
            </a:endParaRPr>
          </a:p>
          <a:p>
            <a:pPr marL="248236" indent="-248236" algn="l" defTabSz="321457">
              <a:buSzPct val="100000"/>
              <a:defRPr sz="3000">
                <a:uFill>
                  <a:solidFill>
                    <a:srgbClr val="000000"/>
                  </a:solidFill>
                </a:uFill>
                <a:latin typeface="Times New Roman"/>
                <a:ea typeface="Times New Roman"/>
                <a:cs typeface="Times New Roman"/>
                <a:sym typeface="Times New Roman"/>
              </a:defRPr>
            </a:pPr>
            <a:r>
              <a:rPr lang="en-US" dirty="0" smtClean="0"/>
              <a:t>A. </a:t>
            </a:r>
            <a:r>
              <a:rPr dirty="0" smtClean="0"/>
              <a:t>It </a:t>
            </a:r>
            <a:r>
              <a:rPr dirty="0"/>
              <a:t>granted more privileges to wealthy business owners.</a:t>
            </a:r>
          </a:p>
          <a:p>
            <a:pPr marL="248236" indent="-248236" algn="l" defTabSz="321457">
              <a:buSzPct val="100000"/>
              <a:defRPr sz="3000">
                <a:uFill>
                  <a:solidFill>
                    <a:srgbClr val="000000"/>
                  </a:solidFill>
                </a:uFill>
                <a:latin typeface="Times New Roman"/>
                <a:ea typeface="Times New Roman"/>
                <a:cs typeface="Times New Roman"/>
                <a:sym typeface="Times New Roman"/>
              </a:defRPr>
            </a:pPr>
            <a:r>
              <a:rPr lang="en-US" dirty="0" smtClean="0"/>
              <a:t>B. </a:t>
            </a:r>
            <a:r>
              <a:rPr dirty="0" smtClean="0"/>
              <a:t>It </a:t>
            </a:r>
            <a:r>
              <a:rPr dirty="0"/>
              <a:t>provided more goods and services to the working class.</a:t>
            </a:r>
          </a:p>
          <a:p>
            <a:pPr marL="248236" indent="-248236" algn="l" defTabSz="321457">
              <a:buSzPct val="100000"/>
              <a:defRPr sz="3000">
                <a:uFill>
                  <a:solidFill>
                    <a:srgbClr val="000000"/>
                  </a:solidFill>
                </a:uFill>
                <a:latin typeface="Times New Roman"/>
                <a:ea typeface="Times New Roman"/>
                <a:cs typeface="Times New Roman"/>
                <a:sym typeface="Times New Roman"/>
              </a:defRPr>
            </a:pPr>
            <a:r>
              <a:rPr lang="en-US" dirty="0" smtClean="0"/>
              <a:t>C. </a:t>
            </a:r>
            <a:r>
              <a:rPr dirty="0" smtClean="0"/>
              <a:t>It </a:t>
            </a:r>
            <a:r>
              <a:rPr dirty="0"/>
              <a:t>limited the number of goods individuals could purchase.</a:t>
            </a:r>
          </a:p>
          <a:p>
            <a:pPr marL="248236" indent="-248236" algn="l" defTabSz="321457">
              <a:buSzPct val="100000"/>
              <a:defRPr sz="3000">
                <a:uFill>
                  <a:solidFill>
                    <a:srgbClr val="000000"/>
                  </a:solidFill>
                </a:uFill>
                <a:latin typeface="Times New Roman"/>
                <a:ea typeface="Times New Roman"/>
                <a:cs typeface="Times New Roman"/>
                <a:sym typeface="Times New Roman"/>
              </a:defRPr>
            </a:pPr>
            <a:r>
              <a:rPr lang="en-US" dirty="0" smtClean="0"/>
              <a:t>D. </a:t>
            </a:r>
            <a:r>
              <a:rPr dirty="0" smtClean="0"/>
              <a:t>It </a:t>
            </a:r>
            <a:r>
              <a:rPr dirty="0"/>
              <a:t>supplied members of the upper class better quality goods.</a:t>
            </a:r>
          </a:p>
        </p:txBody>
      </p:sp>
    </p:spTree>
    <p:extLst>
      <p:ext uri="{BB962C8B-B14F-4D97-AF65-F5344CB8AC3E}">
        <p14:creationId xmlns:p14="http://schemas.microsoft.com/office/powerpoint/2010/main" val="280177018"/>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072" y="542042"/>
            <a:ext cx="4018788" cy="628650"/>
          </a:xfrm>
        </p:spPr>
        <p:txBody>
          <a:bodyPr/>
          <a:lstStyle/>
          <a:p>
            <a:r>
              <a:rPr lang="en-US" dirty="0" smtClean="0"/>
              <a:t>Cold War</a:t>
            </a:r>
            <a:endParaRPr lang="en-US" dirty="0"/>
          </a:p>
        </p:txBody>
      </p:sp>
      <p:sp>
        <p:nvSpPr>
          <p:cNvPr id="3" name="Content Placeholder 2"/>
          <p:cNvSpPr>
            <a:spLocks noGrp="1"/>
          </p:cNvSpPr>
          <p:nvPr>
            <p:ph idx="1"/>
          </p:nvPr>
        </p:nvSpPr>
        <p:spPr>
          <a:xfrm>
            <a:off x="628650" y="1776482"/>
            <a:ext cx="7315200" cy="1908550"/>
          </a:xfrm>
        </p:spPr>
        <p:txBody>
          <a:bodyPr/>
          <a:lstStyle/>
          <a:p>
            <a:r>
              <a:rPr lang="en-US" dirty="0" smtClean="0"/>
              <a:t>1945-1991</a:t>
            </a:r>
          </a:p>
          <a:p>
            <a:r>
              <a:rPr lang="en-US" dirty="0" smtClean="0"/>
              <a:t>Containment of Communism</a:t>
            </a:r>
          </a:p>
          <a:p>
            <a:r>
              <a:rPr lang="en-US" dirty="0" smtClean="0"/>
              <a:t>MAD</a:t>
            </a:r>
          </a:p>
        </p:txBody>
      </p:sp>
    </p:spTree>
    <p:extLst>
      <p:ext uri="{BB962C8B-B14F-4D97-AF65-F5344CB8AC3E}">
        <p14:creationId xmlns:p14="http://schemas.microsoft.com/office/powerpoint/2010/main" val="3271116420"/>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solidFill>
                  <a:srgbClr val="FFFFFF"/>
                </a:solidFill>
              </a:rPr>
              <a:t>What were the major results of the Enlightenment?</a:t>
            </a:r>
            <a:endParaRPr lang="en-US" sz="3800" dirty="0">
              <a:solidFill>
                <a:srgbClr val="FFFFFF"/>
              </a:solidFill>
            </a:endParaRPr>
          </a:p>
        </p:txBody>
      </p:sp>
      <p:sp>
        <p:nvSpPr>
          <p:cNvPr id="3" name="Content Placeholder 2"/>
          <p:cNvSpPr>
            <a:spLocks noGrp="1"/>
          </p:cNvSpPr>
          <p:nvPr>
            <p:ph idx="1"/>
          </p:nvPr>
        </p:nvSpPr>
        <p:spPr>
          <a:xfrm>
            <a:off x="685800" y="1981200"/>
            <a:ext cx="7772400" cy="2883408"/>
          </a:xfrm>
        </p:spPr>
        <p:txBody>
          <a:bodyPr/>
          <a:lstStyle/>
          <a:p>
            <a:r>
              <a:rPr lang="en-US" sz="3600" dirty="0" smtClean="0">
                <a:solidFill>
                  <a:srgbClr val="FFFFFF"/>
                </a:solidFill>
              </a:rPr>
              <a:t>American &amp; French Revolutions</a:t>
            </a:r>
          </a:p>
          <a:p>
            <a:r>
              <a:rPr lang="en-US" dirty="0" smtClean="0"/>
              <a:t>Birth of Modern Democracy</a:t>
            </a:r>
          </a:p>
          <a:p>
            <a:r>
              <a:rPr lang="en-US" sz="3600" dirty="0" smtClean="0">
                <a:solidFill>
                  <a:srgbClr val="FFFFFF"/>
                </a:solidFill>
              </a:rPr>
              <a:t>Birth of Capitalism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677"/>
            <a:ext cx="9144000" cy="60154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9539"/>
            <a:ext cx="9144000" cy="5858922"/>
          </a:xfrm>
          <a:prstGeom prst="rect">
            <a:avLst/>
          </a:prstGeom>
        </p:spPr>
      </p:pic>
    </p:spTree>
    <p:extLst>
      <p:ext uri="{BB962C8B-B14F-4D97-AF65-F5344CB8AC3E}">
        <p14:creationId xmlns:p14="http://schemas.microsoft.com/office/powerpoint/2010/main" val="381469770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xfrm>
            <a:off x="271111" y="644987"/>
            <a:ext cx="4482410" cy="4087455"/>
          </a:xfrm>
          <a:prstGeom prst="rect">
            <a:avLst/>
          </a:prstGeom>
        </p:spPr>
        <p:txBody>
          <a:bodyPr>
            <a:normAutofit/>
          </a:bodyPr>
          <a:lstStyle>
            <a:lvl1pPr algn="l" defTabSz="457200">
              <a:defRPr sz="3000">
                <a:uFill>
                  <a:solidFill>
                    <a:srgbClr val="000000"/>
                  </a:solidFill>
                </a:uFill>
                <a:latin typeface="Times New Roman"/>
                <a:ea typeface="Times New Roman"/>
                <a:cs typeface="Times New Roman"/>
                <a:sym typeface="Times New Roman"/>
              </a:defRPr>
            </a:lvl1pPr>
          </a:lstStyle>
          <a:p>
            <a:pPr>
              <a:defRPr>
                <a:latin typeface="Calibri"/>
                <a:ea typeface="Calibri"/>
                <a:cs typeface="Calibri"/>
                <a:sym typeface="Calibri"/>
              </a:defRPr>
            </a:pPr>
            <a:r>
              <a:rPr sz="2391" dirty="0">
                <a:latin typeface="Times New Roman" panose="02020603050405020304" pitchFamily="18" charset="0"/>
                <a:cs typeface="Times New Roman" panose="02020603050405020304" pitchFamily="18" charset="0"/>
              </a:rPr>
              <a:t>The United States engaged in two wars in Asia during the Cold War Era in an attempt to prevent the spread of communism</a:t>
            </a:r>
            <a:r>
              <a:rPr sz="2391" dirty="0">
                <a:latin typeface="Times New Roman" panose="02020603050405020304" pitchFamily="18" charset="0"/>
                <a:cs typeface="Times New Roman" panose="02020603050405020304" pitchFamily="18" charset="0"/>
              </a:rPr>
              <a:t>.</a:t>
            </a:r>
            <a:r>
              <a:rPr lang="en-US" sz="2391" dirty="0">
                <a:latin typeface="Times New Roman" panose="02020603050405020304" pitchFamily="18" charset="0"/>
                <a:cs typeface="Times New Roman" panose="02020603050405020304" pitchFamily="18" charset="0"/>
              </a:rPr>
              <a:t/>
            </a:r>
            <a:br>
              <a:rPr lang="en-US" sz="2391" dirty="0">
                <a:latin typeface="Times New Roman" panose="02020603050405020304" pitchFamily="18" charset="0"/>
                <a:cs typeface="Times New Roman" panose="02020603050405020304" pitchFamily="18" charset="0"/>
              </a:rPr>
            </a:br>
            <a:r>
              <a:rPr lang="en-US" sz="2391" dirty="0">
                <a:latin typeface="Times New Roman" panose="02020603050405020304" pitchFamily="18" charset="0"/>
                <a:cs typeface="Times New Roman" panose="02020603050405020304" pitchFamily="18" charset="0"/>
              </a:rPr>
              <a:t/>
            </a:r>
            <a:br>
              <a:rPr lang="en-US" sz="2391" dirty="0">
                <a:latin typeface="Times New Roman" panose="02020603050405020304" pitchFamily="18" charset="0"/>
                <a:cs typeface="Times New Roman" panose="02020603050405020304" pitchFamily="18" charset="0"/>
              </a:rPr>
            </a:br>
            <a:r>
              <a:rPr sz="2391" dirty="0">
                <a:latin typeface="Times New Roman" panose="02020603050405020304" pitchFamily="18" charset="0"/>
                <a:cs typeface="Times New Roman" panose="02020603050405020304" pitchFamily="18" charset="0"/>
              </a:rPr>
              <a:t>Identify </a:t>
            </a:r>
            <a:r>
              <a:rPr sz="2391" dirty="0">
                <a:latin typeface="Times New Roman" panose="02020603050405020304" pitchFamily="18" charset="0"/>
                <a:cs typeface="Times New Roman" panose="02020603050405020304" pitchFamily="18" charset="0"/>
              </a:rPr>
              <a:t>two contested areas labeled on the map in which the U.S. fought wars during this time.</a:t>
            </a:r>
          </a:p>
        </p:txBody>
      </p:sp>
      <p:pic>
        <p:nvPicPr>
          <p:cNvPr id="3" name="officeArt object"/>
          <p:cNvPicPr/>
          <p:nvPr/>
        </p:nvPicPr>
        <p:blipFill>
          <a:blip r:embed="rId2">
            <a:extLst/>
          </a:blip>
          <a:stretch>
            <a:fillRect/>
          </a:stretch>
        </p:blipFill>
        <p:spPr>
          <a:xfrm>
            <a:off x="5417540" y="468809"/>
            <a:ext cx="3424535" cy="5675988"/>
          </a:xfrm>
          <a:prstGeom prst="rect">
            <a:avLst/>
          </a:prstGeom>
          <a:ln w="12700" cap="flat">
            <a:noFill/>
            <a:miter lim="400000"/>
          </a:ln>
          <a:effectLst/>
        </p:spPr>
      </p:pic>
    </p:spTree>
    <p:extLst>
      <p:ext uri="{BB962C8B-B14F-4D97-AF65-F5344CB8AC3E}">
        <p14:creationId xmlns:p14="http://schemas.microsoft.com/office/powerpoint/2010/main" val="880553149"/>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prstGeom prst="rect">
            <a:avLst/>
          </a:prstGeom>
        </p:spPr>
        <p:txBody>
          <a:bodyPr>
            <a:normAutofit fontScale="90000"/>
          </a:bodyPr>
          <a:lstStyle/>
          <a:p>
            <a:pPr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During the Cold War, the United States engaged in military actions in both Korea and Vietnam. Its actions were successful in South Korea, but not in Vietnam. In both instances, however, the aim of the United States was the same.</a:t>
            </a:r>
          </a:p>
          <a:p>
            <a:pPr algn="l" defTabSz="321457">
              <a:defRPr sz="3000">
                <a:uFill>
                  <a:solidFill>
                    <a:srgbClr val="000000"/>
                  </a:solidFill>
                </a:uFill>
                <a:latin typeface="Times New Roman"/>
                <a:ea typeface="Times New Roman"/>
                <a:cs typeface="Times New Roman"/>
                <a:sym typeface="Times New Roman"/>
              </a:defRPr>
            </a:pPr>
            <a:endParaRPr>
              <a:latin typeface="Times New Roman"/>
              <a:ea typeface="Times New Roman"/>
              <a:cs typeface="Times New Roman"/>
              <a:sym typeface="Times New Roman"/>
            </a:endParaRPr>
          </a:p>
          <a:p>
            <a:pPr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Describe the policy the United States was pursuing by engaging in these wars. Write your answer in the space provided.</a:t>
            </a:r>
          </a:p>
        </p:txBody>
      </p:sp>
    </p:spTree>
    <p:extLst>
      <p:ext uri="{BB962C8B-B14F-4D97-AF65-F5344CB8AC3E}">
        <p14:creationId xmlns:p14="http://schemas.microsoft.com/office/powerpoint/2010/main" val="2000140070"/>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060" y="468890"/>
            <a:ext cx="5234940" cy="628650"/>
          </a:xfrm>
        </p:spPr>
        <p:txBody>
          <a:bodyPr/>
          <a:lstStyle/>
          <a:p>
            <a:r>
              <a:rPr lang="en-US" dirty="0" smtClean="0"/>
              <a:t>Cold War</a:t>
            </a:r>
            <a:endParaRPr lang="en-US" dirty="0"/>
          </a:p>
        </p:txBody>
      </p:sp>
      <p:sp>
        <p:nvSpPr>
          <p:cNvPr id="4" name="TextBox 3"/>
          <p:cNvSpPr txBox="1"/>
          <p:nvPr/>
        </p:nvSpPr>
        <p:spPr>
          <a:xfrm>
            <a:off x="825246" y="1586486"/>
            <a:ext cx="3657600" cy="4062651"/>
          </a:xfrm>
          <a:prstGeom prst="rect">
            <a:avLst/>
          </a:prstGeom>
          <a:noFill/>
        </p:spPr>
        <p:txBody>
          <a:bodyPr wrap="square" rtlCol="0">
            <a:spAutoFit/>
          </a:bodyPr>
          <a:lstStyle/>
          <a:p>
            <a:pPr eaLnBrk="0" fontAlgn="base" hangingPunct="0">
              <a:spcBef>
                <a:spcPct val="0"/>
              </a:spcBef>
              <a:spcAft>
                <a:spcPct val="0"/>
              </a:spcAft>
            </a:pPr>
            <a:r>
              <a:rPr lang="en-US" sz="3000" dirty="0">
                <a:solidFill>
                  <a:srgbClr val="FFFFFF"/>
                </a:solidFill>
              </a:rPr>
              <a:t>Marshall Plan</a:t>
            </a:r>
          </a:p>
          <a:p>
            <a:pPr eaLnBrk="0" fontAlgn="base" hangingPunct="0">
              <a:spcBef>
                <a:spcPct val="0"/>
              </a:spcBef>
              <a:spcAft>
                <a:spcPct val="0"/>
              </a:spcAft>
            </a:pPr>
            <a:r>
              <a:rPr lang="en-US" sz="3000" dirty="0">
                <a:solidFill>
                  <a:srgbClr val="FFFFFF"/>
                </a:solidFill>
              </a:rPr>
              <a:t>Berlin Blockade &amp; Airlift</a:t>
            </a:r>
          </a:p>
          <a:p>
            <a:pPr eaLnBrk="0" fontAlgn="base" hangingPunct="0">
              <a:spcBef>
                <a:spcPct val="0"/>
              </a:spcBef>
              <a:spcAft>
                <a:spcPct val="0"/>
              </a:spcAft>
            </a:pPr>
            <a:r>
              <a:rPr lang="en-US" sz="3000" dirty="0">
                <a:solidFill>
                  <a:srgbClr val="FFFFFF"/>
                </a:solidFill>
              </a:rPr>
              <a:t>Berlin Wall</a:t>
            </a:r>
          </a:p>
          <a:p>
            <a:pPr eaLnBrk="0" fontAlgn="base" hangingPunct="0">
              <a:spcBef>
                <a:spcPct val="0"/>
              </a:spcBef>
              <a:spcAft>
                <a:spcPct val="0"/>
              </a:spcAft>
            </a:pPr>
            <a:r>
              <a:rPr lang="en-US" sz="3000" dirty="0">
                <a:solidFill>
                  <a:srgbClr val="FFFFFF"/>
                </a:solidFill>
              </a:rPr>
              <a:t>Bay of Pigs</a:t>
            </a:r>
          </a:p>
          <a:p>
            <a:pPr eaLnBrk="0" fontAlgn="base" hangingPunct="0">
              <a:spcBef>
                <a:spcPct val="0"/>
              </a:spcBef>
              <a:spcAft>
                <a:spcPct val="0"/>
              </a:spcAft>
            </a:pPr>
            <a:r>
              <a:rPr lang="en-US" sz="3000" dirty="0">
                <a:solidFill>
                  <a:srgbClr val="FFFFFF"/>
                </a:solidFill>
              </a:rPr>
              <a:t>Cuban Missile Crisis</a:t>
            </a:r>
          </a:p>
          <a:p>
            <a:pPr eaLnBrk="0" fontAlgn="base" hangingPunct="0">
              <a:spcBef>
                <a:spcPct val="0"/>
              </a:spcBef>
              <a:spcAft>
                <a:spcPct val="0"/>
              </a:spcAft>
            </a:pPr>
            <a:r>
              <a:rPr lang="en-US" sz="3000" dirty="0">
                <a:solidFill>
                  <a:srgbClr val="FFFFFF"/>
                </a:solidFill>
              </a:rPr>
              <a:t>Korean War</a:t>
            </a:r>
          </a:p>
          <a:p>
            <a:pPr eaLnBrk="0" fontAlgn="base" hangingPunct="0">
              <a:spcBef>
                <a:spcPct val="0"/>
              </a:spcBef>
              <a:spcAft>
                <a:spcPct val="0"/>
              </a:spcAft>
            </a:pPr>
            <a:r>
              <a:rPr lang="en-US" sz="3000" dirty="0">
                <a:solidFill>
                  <a:srgbClr val="FFFFFF"/>
                </a:solidFill>
              </a:rPr>
              <a:t>Vietnam War</a:t>
            </a:r>
          </a:p>
          <a:p>
            <a:pPr eaLnBrk="0" fontAlgn="base" hangingPunct="0">
              <a:spcBef>
                <a:spcPct val="0"/>
              </a:spcBef>
              <a:spcAft>
                <a:spcPct val="0"/>
              </a:spcAft>
            </a:pPr>
            <a:endParaRPr lang="en-US" dirty="0">
              <a:solidFill>
                <a:srgbClr val="FFFF00"/>
              </a:solidFill>
            </a:endParaRPr>
          </a:p>
        </p:txBody>
      </p:sp>
      <p:sp>
        <p:nvSpPr>
          <p:cNvPr id="5" name="TextBox 4"/>
          <p:cNvSpPr txBox="1"/>
          <p:nvPr/>
        </p:nvSpPr>
        <p:spPr>
          <a:xfrm>
            <a:off x="4829175" y="1586486"/>
            <a:ext cx="4057650" cy="3785652"/>
          </a:xfrm>
          <a:prstGeom prst="rect">
            <a:avLst/>
          </a:prstGeom>
          <a:noFill/>
        </p:spPr>
        <p:txBody>
          <a:bodyPr wrap="square" rtlCol="0">
            <a:spAutoFit/>
          </a:bodyPr>
          <a:lstStyle/>
          <a:p>
            <a:pPr eaLnBrk="0" fontAlgn="base" hangingPunct="0">
              <a:spcBef>
                <a:spcPct val="0"/>
              </a:spcBef>
              <a:spcAft>
                <a:spcPct val="0"/>
              </a:spcAft>
            </a:pPr>
            <a:r>
              <a:rPr lang="en-US" sz="3000" dirty="0" smtClean="0">
                <a:solidFill>
                  <a:srgbClr val="FFFFFF"/>
                </a:solidFill>
              </a:rPr>
              <a:t>Iron </a:t>
            </a:r>
            <a:r>
              <a:rPr lang="en-US" sz="3000" dirty="0">
                <a:solidFill>
                  <a:srgbClr val="FFFFFF"/>
                </a:solidFill>
              </a:rPr>
              <a:t>Curtain</a:t>
            </a:r>
          </a:p>
          <a:p>
            <a:pPr eaLnBrk="0" fontAlgn="base" hangingPunct="0">
              <a:spcBef>
                <a:spcPct val="0"/>
              </a:spcBef>
              <a:spcAft>
                <a:spcPct val="0"/>
              </a:spcAft>
            </a:pPr>
            <a:r>
              <a:rPr lang="en-US" sz="3000" dirty="0">
                <a:solidFill>
                  <a:srgbClr val="FFFFFF"/>
                </a:solidFill>
              </a:rPr>
              <a:t>McCarthyism</a:t>
            </a:r>
          </a:p>
          <a:p>
            <a:pPr eaLnBrk="0" fontAlgn="base" hangingPunct="0">
              <a:spcBef>
                <a:spcPct val="0"/>
              </a:spcBef>
              <a:spcAft>
                <a:spcPct val="0"/>
              </a:spcAft>
            </a:pPr>
            <a:r>
              <a:rPr lang="en-US" sz="3000" dirty="0">
                <a:solidFill>
                  <a:srgbClr val="FFFFFF"/>
                </a:solidFill>
              </a:rPr>
              <a:t>Domino Effect</a:t>
            </a:r>
          </a:p>
          <a:p>
            <a:pPr eaLnBrk="0" fontAlgn="base" hangingPunct="0">
              <a:spcBef>
                <a:spcPct val="0"/>
              </a:spcBef>
              <a:spcAft>
                <a:spcPct val="0"/>
              </a:spcAft>
            </a:pPr>
            <a:r>
              <a:rPr lang="en-US" sz="3000" dirty="0" smtClean="0">
                <a:solidFill>
                  <a:srgbClr val="FFFFFF"/>
                </a:solidFill>
              </a:rPr>
              <a:t>NATO </a:t>
            </a:r>
            <a:r>
              <a:rPr lang="en-US" sz="3000" dirty="0">
                <a:solidFill>
                  <a:srgbClr val="FFFFFF"/>
                </a:solidFill>
              </a:rPr>
              <a:t>&amp; Warsaw Pact</a:t>
            </a:r>
          </a:p>
          <a:p>
            <a:pPr eaLnBrk="0" fontAlgn="base" hangingPunct="0">
              <a:spcBef>
                <a:spcPct val="0"/>
              </a:spcBef>
              <a:spcAft>
                <a:spcPct val="0"/>
              </a:spcAft>
            </a:pPr>
            <a:r>
              <a:rPr lang="en-US" sz="3000" dirty="0">
                <a:solidFill>
                  <a:srgbClr val="FFFFFF"/>
                </a:solidFill>
              </a:rPr>
              <a:t>Détente</a:t>
            </a:r>
          </a:p>
          <a:p>
            <a:pPr eaLnBrk="0" fontAlgn="base" hangingPunct="0">
              <a:spcBef>
                <a:spcPct val="0"/>
              </a:spcBef>
              <a:spcAft>
                <a:spcPct val="0"/>
              </a:spcAft>
            </a:pPr>
            <a:r>
              <a:rPr lang="en-US" sz="3000" dirty="0" smtClean="0">
                <a:solidFill>
                  <a:srgbClr val="FFFFFF"/>
                </a:solidFill>
              </a:rPr>
              <a:t>United </a:t>
            </a:r>
            <a:r>
              <a:rPr lang="en-US" sz="3000" dirty="0">
                <a:solidFill>
                  <a:srgbClr val="FFFFFF"/>
                </a:solidFill>
              </a:rPr>
              <a:t>Nations</a:t>
            </a:r>
          </a:p>
          <a:p>
            <a:pPr eaLnBrk="0" fontAlgn="base" hangingPunct="0">
              <a:spcBef>
                <a:spcPct val="0"/>
              </a:spcBef>
              <a:spcAft>
                <a:spcPct val="0"/>
              </a:spcAft>
            </a:pPr>
            <a:r>
              <a:rPr lang="en-US" sz="3000" dirty="0">
                <a:solidFill>
                  <a:srgbClr val="FFFFFF"/>
                </a:solidFill>
              </a:rPr>
              <a:t>Arms </a:t>
            </a:r>
            <a:r>
              <a:rPr lang="en-US" sz="3000" dirty="0" smtClean="0">
                <a:solidFill>
                  <a:srgbClr val="FFFFFF"/>
                </a:solidFill>
              </a:rPr>
              <a:t>Race</a:t>
            </a:r>
          </a:p>
          <a:p>
            <a:pPr eaLnBrk="0" fontAlgn="base" hangingPunct="0">
              <a:spcBef>
                <a:spcPct val="0"/>
              </a:spcBef>
              <a:spcAft>
                <a:spcPct val="0"/>
              </a:spcAft>
            </a:pPr>
            <a:r>
              <a:rPr lang="en-US" sz="3000" dirty="0" smtClean="0">
                <a:solidFill>
                  <a:srgbClr val="FFFFFF"/>
                </a:solidFill>
              </a:rPr>
              <a:t>Space </a:t>
            </a:r>
            <a:r>
              <a:rPr lang="en-US" sz="3000" dirty="0">
                <a:solidFill>
                  <a:srgbClr val="FFFFFF"/>
                </a:solidFill>
              </a:rPr>
              <a:t>Race </a:t>
            </a:r>
          </a:p>
        </p:txBody>
      </p:sp>
    </p:spTree>
    <p:extLst>
      <p:ext uri="{BB962C8B-B14F-4D97-AF65-F5344CB8AC3E}">
        <p14:creationId xmlns:p14="http://schemas.microsoft.com/office/powerpoint/2010/main" val="2855247611"/>
      </p:ext>
    </p:extLst>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892969" y="1021099"/>
            <a:ext cx="7358063" cy="4528273"/>
          </a:xfrm>
          <a:prstGeom prst="rect">
            <a:avLst/>
          </a:prstGeom>
        </p:spPr>
        <p:txBody>
          <a:bodyPr>
            <a:normAutofit fontScale="90000"/>
          </a:bodyPr>
          <a:lstStyle/>
          <a:p>
            <a:pPr algn="l" defTabSz="321457">
              <a:defRPr sz="3000">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Who was in charge of investigating claims of communist activity in the government, armed forces, universities, and other areas of American life during the Second Red Scare in the late 1940s and early 1950s?</a:t>
            </a:r>
          </a:p>
          <a:p>
            <a:pPr algn="l" defTabSz="321457">
              <a:defRPr sz="3000">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A. Ethel and Julius Rosenberg				</a:t>
            </a:r>
          </a:p>
          <a:p>
            <a:pPr algn="l" defTabSz="321457">
              <a:defRPr sz="3000">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B. Whittaker Chambers and Alger Hiss	</a:t>
            </a:r>
          </a:p>
          <a:p>
            <a:pPr algn="l" defTabSz="321457">
              <a:defRPr sz="3000">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C. House Un-American Activities Committee</a:t>
            </a:r>
          </a:p>
          <a:p>
            <a:pPr algn="l" defTabSz="321457">
              <a:defRPr sz="3000">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D. Senate Committee on Homeland Security and Governmental Affairs</a:t>
            </a:r>
          </a:p>
        </p:txBody>
      </p:sp>
    </p:spTree>
    <p:extLst>
      <p:ext uri="{BB962C8B-B14F-4D97-AF65-F5344CB8AC3E}">
        <p14:creationId xmlns:p14="http://schemas.microsoft.com/office/powerpoint/2010/main" val="586588930"/>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892969" y="1088214"/>
            <a:ext cx="7358063" cy="3501645"/>
          </a:xfrm>
          <a:prstGeom prst="rect">
            <a:avLst/>
          </a:prstGeom>
        </p:spPr>
        <p:txBody>
          <a:bodyPr/>
          <a:lstStyle/>
          <a:p>
            <a:pPr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During the 1950s, increased incomes and easy credit led many Americans to embrace which phenomenon?</a:t>
            </a:r>
          </a:p>
          <a:p>
            <a:pPr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A. Consumerism	</a:t>
            </a:r>
          </a:p>
          <a:p>
            <a:pPr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B. feminism		</a:t>
            </a:r>
          </a:p>
          <a:p>
            <a:pPr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C. progressivism		</a:t>
            </a:r>
          </a:p>
          <a:p>
            <a:pPr algn="l" defTabSz="321457">
              <a:defRPr sz="3000">
                <a:uFill>
                  <a:solidFill>
                    <a:srgbClr val="000000"/>
                  </a:solidFill>
                </a:uFill>
                <a:latin typeface="Helvetica"/>
                <a:ea typeface="Helvetica"/>
                <a:cs typeface="Helvetica"/>
                <a:sym typeface="Helvetica"/>
              </a:defRPr>
            </a:pPr>
            <a:r>
              <a:rPr>
                <a:latin typeface="Times New Roman"/>
                <a:ea typeface="Times New Roman"/>
                <a:cs typeface="Times New Roman"/>
                <a:sym typeface="Times New Roman"/>
              </a:rPr>
              <a:t>D. socialism</a:t>
            </a:r>
          </a:p>
        </p:txBody>
      </p:sp>
    </p:spTree>
    <p:extLst>
      <p:ext uri="{BB962C8B-B14F-4D97-AF65-F5344CB8AC3E}">
        <p14:creationId xmlns:p14="http://schemas.microsoft.com/office/powerpoint/2010/main" val="734218462"/>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024" y="278892"/>
            <a:ext cx="5189220" cy="1257300"/>
          </a:xfrm>
        </p:spPr>
        <p:txBody>
          <a:bodyPr/>
          <a:lstStyle/>
          <a:p>
            <a:r>
              <a:rPr lang="en-US" dirty="0" smtClean="0"/>
              <a:t>End of the Cold War</a:t>
            </a:r>
            <a:endParaRPr lang="en-US" dirty="0"/>
          </a:p>
        </p:txBody>
      </p:sp>
      <p:sp>
        <p:nvSpPr>
          <p:cNvPr id="3" name="Content Placeholder 2"/>
          <p:cNvSpPr>
            <a:spLocks noGrp="1"/>
          </p:cNvSpPr>
          <p:nvPr>
            <p:ph idx="1"/>
          </p:nvPr>
        </p:nvSpPr>
        <p:spPr>
          <a:xfrm>
            <a:off x="628650" y="420624"/>
            <a:ext cx="7772400" cy="5989320"/>
          </a:xfrm>
        </p:spPr>
        <p:txBody>
          <a:bodyPr/>
          <a:lstStyle/>
          <a:p>
            <a:r>
              <a:rPr lang="en-US" dirty="0" smtClean="0"/>
              <a:t>1990-91</a:t>
            </a:r>
          </a:p>
          <a:p>
            <a:r>
              <a:rPr lang="en-US" dirty="0" smtClean="0"/>
              <a:t>Why?</a:t>
            </a:r>
          </a:p>
          <a:p>
            <a:pPr lvl="1"/>
            <a:r>
              <a:rPr lang="en-US" dirty="0" smtClean="0"/>
              <a:t>The U.S outlasted the Soviet Union</a:t>
            </a:r>
          </a:p>
          <a:p>
            <a:pPr lvl="1"/>
            <a:r>
              <a:rPr lang="en-US" dirty="0" smtClean="0"/>
              <a:t>Soviet Union ran out of materials and money</a:t>
            </a:r>
          </a:p>
          <a:p>
            <a:pPr lvl="1"/>
            <a:r>
              <a:rPr lang="en-US" dirty="0" smtClean="0"/>
              <a:t>Market Economy vs. Command Economy</a:t>
            </a:r>
          </a:p>
          <a:p>
            <a:pPr lvl="1"/>
            <a:r>
              <a:rPr lang="en-US" dirty="0" smtClean="0"/>
              <a:t>Key Events?</a:t>
            </a:r>
          </a:p>
          <a:p>
            <a:pPr lvl="1"/>
            <a:r>
              <a:rPr lang="en-US" dirty="0" smtClean="0"/>
              <a:t>Nov. 9, 1989 - Berlin Wall Falls</a:t>
            </a:r>
          </a:p>
          <a:p>
            <a:pPr lvl="1"/>
            <a:r>
              <a:rPr lang="en-US" dirty="0" smtClean="0"/>
              <a:t>Fall of Soviet Union (1991)</a:t>
            </a:r>
            <a:endParaRPr lang="en-US" dirty="0"/>
          </a:p>
        </p:txBody>
      </p:sp>
    </p:spTree>
    <p:extLst>
      <p:ext uri="{BB962C8B-B14F-4D97-AF65-F5344CB8AC3E}">
        <p14:creationId xmlns:p14="http://schemas.microsoft.com/office/powerpoint/2010/main" val="193820235"/>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prstGeom prst="rect">
            <a:avLst/>
          </a:prstGeom>
        </p:spPr>
        <p:txBody>
          <a:bodyPr>
            <a:normAutofit/>
          </a:bodyPr>
          <a:lstStyle/>
          <a:p>
            <a:pPr algn="l" defTabSz="321457">
              <a:defRPr sz="3000">
                <a:uFill>
                  <a:solidFill>
                    <a:srgbClr val="000000"/>
                  </a:solidFill>
                </a:uFill>
                <a:latin typeface="Calibri"/>
                <a:ea typeface="Calibri"/>
                <a:cs typeface="Calibri"/>
                <a:sym typeface="Calibri"/>
              </a:defRPr>
            </a:pPr>
            <a:r>
              <a:rPr sz="3200" dirty="0">
                <a:latin typeface="Times New Roman"/>
                <a:ea typeface="Times New Roman"/>
                <a:cs typeface="Times New Roman"/>
                <a:sym typeface="Times New Roman"/>
              </a:rPr>
              <a:t>Describe the effect the end of the Cold War had on the amount of military spending by the U.S. </a:t>
            </a:r>
            <a:r>
              <a:rPr sz="3200" dirty="0">
                <a:latin typeface="Times New Roman"/>
                <a:ea typeface="Times New Roman"/>
                <a:cs typeface="Times New Roman"/>
                <a:sym typeface="Times New Roman"/>
              </a:rPr>
              <a:t>government in the 1990s</a:t>
            </a:r>
            <a:r>
              <a:rPr sz="3200" dirty="0" smtClean="0">
                <a:latin typeface="Times New Roman"/>
                <a:ea typeface="Times New Roman"/>
                <a:cs typeface="Times New Roman"/>
                <a:sym typeface="Times New Roman"/>
              </a:rPr>
              <a:t>.</a:t>
            </a:r>
            <a:endParaRPr sz="3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995765106"/>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Credibility &amp; Bias</a:t>
            </a:r>
            <a:endParaRPr lang="en-US" dirty="0"/>
          </a:p>
        </p:txBody>
      </p:sp>
      <p:sp>
        <p:nvSpPr>
          <p:cNvPr id="3" name="Content Placeholder 2"/>
          <p:cNvSpPr>
            <a:spLocks noGrp="1"/>
          </p:cNvSpPr>
          <p:nvPr>
            <p:ph idx="1"/>
          </p:nvPr>
        </p:nvSpPr>
        <p:spPr/>
        <p:txBody>
          <a:bodyPr/>
          <a:lstStyle/>
          <a:p>
            <a:r>
              <a:rPr lang="en-US" dirty="0" smtClean="0"/>
              <a:t>How can you tell whether something is credible or biased? </a:t>
            </a:r>
          </a:p>
          <a:p>
            <a:r>
              <a:rPr lang="en-US" dirty="0" smtClean="0"/>
              <a:t>What is “real news” and what is “fake news”?</a:t>
            </a:r>
            <a:endParaRPr lang="en-US" dirty="0"/>
          </a:p>
        </p:txBody>
      </p:sp>
    </p:spTree>
    <p:extLst>
      <p:ext uri="{BB962C8B-B14F-4D97-AF65-F5344CB8AC3E}">
        <p14:creationId xmlns:p14="http://schemas.microsoft.com/office/powerpoint/2010/main" val="2544721489"/>
      </p:ext>
    </p:ext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488050" y="1139060"/>
            <a:ext cx="8039199" cy="3450800"/>
          </a:xfrm>
          <a:prstGeom prst="rect">
            <a:avLst/>
          </a:prstGeom>
        </p:spPr>
        <p:txBody>
          <a:bodyPr/>
          <a:lstStyle/>
          <a:p>
            <a:pPr algn="l" defTabSz="321457">
              <a:defRPr sz="3000">
                <a:uFill>
                  <a:solidFill>
                    <a:srgbClr val="000000"/>
                  </a:solidFill>
                </a:uFill>
                <a:latin typeface="Calibri"/>
                <a:ea typeface="Calibri"/>
                <a:cs typeface="Calibri"/>
                <a:sym typeface="Calibri"/>
              </a:defRPr>
            </a:pPr>
            <a:r>
              <a:rPr dirty="0">
                <a:latin typeface="Times New Roman"/>
                <a:ea typeface="Times New Roman"/>
                <a:cs typeface="Times New Roman"/>
                <a:sym typeface="Times New Roman"/>
              </a:rPr>
              <a:t>Which source would provide the most credible information about the daily life of factory workers during the 1880s?</a:t>
            </a:r>
          </a:p>
          <a:p>
            <a:pPr algn="l" defTabSz="321457">
              <a:defRPr sz="3000">
                <a:uFill>
                  <a:solidFill>
                    <a:srgbClr val="000000"/>
                  </a:solidFill>
                </a:uFill>
                <a:latin typeface="Calibri"/>
                <a:ea typeface="Calibri"/>
                <a:cs typeface="Calibri"/>
                <a:sym typeface="Calibri"/>
              </a:defRPr>
            </a:pPr>
            <a:r>
              <a:rPr dirty="0">
                <a:latin typeface="Times New Roman"/>
                <a:ea typeface="Times New Roman"/>
                <a:cs typeface="Times New Roman"/>
                <a:sym typeface="Times New Roman"/>
              </a:rPr>
              <a:t>A. a collection of letters written by a farmer		</a:t>
            </a:r>
          </a:p>
          <a:p>
            <a:pPr algn="l" defTabSz="321457">
              <a:defRPr sz="3000">
                <a:uFill>
                  <a:solidFill>
                    <a:srgbClr val="000000"/>
                  </a:solidFill>
                </a:uFill>
                <a:latin typeface="Calibri"/>
                <a:ea typeface="Calibri"/>
                <a:cs typeface="Calibri"/>
                <a:sym typeface="Calibri"/>
              </a:defRPr>
            </a:pPr>
            <a:r>
              <a:rPr dirty="0">
                <a:latin typeface="Times New Roman"/>
                <a:ea typeface="Times New Roman"/>
                <a:cs typeface="Times New Roman"/>
                <a:sym typeface="Times New Roman"/>
              </a:rPr>
              <a:t>B. a journal written by an employee at a factory	</a:t>
            </a:r>
          </a:p>
          <a:p>
            <a:pPr algn="l" defTabSz="321457">
              <a:defRPr sz="3000">
                <a:uFill>
                  <a:solidFill>
                    <a:srgbClr val="000000"/>
                  </a:solidFill>
                </a:uFill>
                <a:latin typeface="Calibri"/>
                <a:ea typeface="Calibri"/>
                <a:cs typeface="Calibri"/>
                <a:sym typeface="Calibri"/>
              </a:defRPr>
            </a:pPr>
            <a:r>
              <a:rPr dirty="0">
                <a:latin typeface="Times New Roman"/>
                <a:ea typeface="Times New Roman"/>
                <a:cs typeface="Times New Roman"/>
                <a:sym typeface="Times New Roman"/>
              </a:rPr>
              <a:t>C. a novel written to encourage factory regulation	</a:t>
            </a:r>
          </a:p>
          <a:p>
            <a:pPr algn="l" defTabSz="321457">
              <a:defRPr sz="3000">
                <a:uFill>
                  <a:solidFill>
                    <a:srgbClr val="000000"/>
                  </a:solidFill>
                </a:uFill>
                <a:latin typeface="Calibri"/>
                <a:ea typeface="Calibri"/>
                <a:cs typeface="Calibri"/>
                <a:sym typeface="Calibri"/>
              </a:defRPr>
            </a:pPr>
            <a:r>
              <a:rPr dirty="0">
                <a:latin typeface="Times New Roman"/>
                <a:ea typeface="Times New Roman"/>
                <a:cs typeface="Times New Roman"/>
                <a:sym typeface="Times New Roman"/>
              </a:rPr>
              <a:t>D. a pamphlet written by a group opposing unions</a:t>
            </a:r>
          </a:p>
        </p:txBody>
      </p:sp>
    </p:spTree>
    <p:extLst>
      <p:ext uri="{BB962C8B-B14F-4D97-AF65-F5344CB8AC3E}">
        <p14:creationId xmlns:p14="http://schemas.microsoft.com/office/powerpoint/2010/main" val="2044506573"/>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normAutofit/>
          </a:bodyPr>
          <a:lstStyle/>
          <a:p>
            <a:pPr algn="l" defTabSz="321457">
              <a:defRPr sz="29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Historians evaluate the credibility of sources using a number of criteria. What is one of the criteria that historians consider?</a:t>
            </a:r>
          </a:p>
          <a:p>
            <a:pPr algn="l" defTabSz="321457">
              <a:defRPr sz="29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A. the ease of availability of the source</a:t>
            </a:r>
          </a:p>
          <a:p>
            <a:pPr algn="l" defTabSz="321457">
              <a:defRPr sz="29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B. the race and gender of the source’s author</a:t>
            </a:r>
          </a:p>
          <a:p>
            <a:pPr algn="l" defTabSz="321457">
              <a:defRPr sz="29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C. the accuracy and internal consistency of the source</a:t>
            </a:r>
          </a:p>
          <a:p>
            <a:pPr algn="l" defTabSz="321457">
              <a:lnSpc>
                <a:spcPct val="107916"/>
              </a:lnSpc>
              <a:spcBef>
                <a:spcPts val="562"/>
              </a:spcBef>
              <a:defRPr sz="29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D. the payment made by the publisher to the source’s author</a:t>
            </a:r>
          </a:p>
        </p:txBody>
      </p:sp>
    </p:spTree>
    <p:extLst>
      <p:ext uri="{BB962C8B-B14F-4D97-AF65-F5344CB8AC3E}">
        <p14:creationId xmlns:p14="http://schemas.microsoft.com/office/powerpoint/2010/main" val="176746410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0624"/>
            <a:ext cx="7772400" cy="1901952"/>
          </a:xfrm>
        </p:spPr>
        <p:txBody>
          <a:bodyPr/>
          <a:lstStyle/>
          <a:p>
            <a:r>
              <a:rPr lang="en-US" dirty="0" smtClean="0"/>
              <a:t>Where &amp; when did America’s Founding Fathers first express these ideas?</a:t>
            </a:r>
            <a:endParaRPr lang="en-US" dirty="0"/>
          </a:p>
        </p:txBody>
      </p:sp>
      <p:sp>
        <p:nvSpPr>
          <p:cNvPr id="3" name="Content Placeholder 2"/>
          <p:cNvSpPr>
            <a:spLocks noGrp="1"/>
          </p:cNvSpPr>
          <p:nvPr>
            <p:ph idx="1"/>
          </p:nvPr>
        </p:nvSpPr>
        <p:spPr>
          <a:xfrm>
            <a:off x="685800" y="2813304"/>
            <a:ext cx="7772400" cy="1978152"/>
          </a:xfrm>
        </p:spPr>
        <p:txBody>
          <a:bodyPr/>
          <a:lstStyle/>
          <a:p>
            <a:r>
              <a:rPr lang="en-US" dirty="0" smtClean="0"/>
              <a:t>Declaration of Independence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0624"/>
            <a:ext cx="9169209" cy="6097524"/>
          </a:xfrm>
          <a:prstGeom prst="rect">
            <a:avLst/>
          </a:prstGeom>
        </p:spPr>
      </p:pic>
    </p:spTree>
    <p:extLst>
      <p:ext uri="{BB962C8B-B14F-4D97-AF65-F5344CB8AC3E}">
        <p14:creationId xmlns:p14="http://schemas.microsoft.com/office/powerpoint/2010/main" val="21048459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768" y="390144"/>
            <a:ext cx="4690872" cy="734568"/>
          </a:xfrm>
        </p:spPr>
        <p:txBody>
          <a:bodyPr/>
          <a:lstStyle/>
          <a:p>
            <a:r>
              <a:rPr lang="en-US" dirty="0" smtClean="0"/>
              <a:t>Cultural Diversity</a:t>
            </a:r>
            <a:endParaRPr lang="en-US" dirty="0"/>
          </a:p>
        </p:txBody>
      </p:sp>
      <p:sp>
        <p:nvSpPr>
          <p:cNvPr id="3" name="Content Placeholder 2"/>
          <p:cNvSpPr>
            <a:spLocks noGrp="1"/>
          </p:cNvSpPr>
          <p:nvPr>
            <p:ph idx="1"/>
          </p:nvPr>
        </p:nvSpPr>
        <p:spPr>
          <a:xfrm>
            <a:off x="777240" y="1706880"/>
            <a:ext cx="7772400" cy="4062984"/>
          </a:xfrm>
        </p:spPr>
        <p:txBody>
          <a:bodyPr/>
          <a:lstStyle/>
          <a:p>
            <a:r>
              <a:rPr lang="en-US" dirty="0" smtClean="0"/>
              <a:t>New Immigration</a:t>
            </a:r>
          </a:p>
          <a:p>
            <a:r>
              <a:rPr lang="en-US" dirty="0" smtClean="0"/>
              <a:t>Nativism</a:t>
            </a:r>
          </a:p>
          <a:p>
            <a:r>
              <a:rPr lang="en-US" dirty="0" smtClean="0"/>
              <a:t>AIM</a:t>
            </a:r>
          </a:p>
          <a:p>
            <a:r>
              <a:rPr lang="en-US" dirty="0" smtClean="0"/>
              <a:t>NOW</a:t>
            </a:r>
          </a:p>
          <a:p>
            <a:r>
              <a:rPr lang="en-US" dirty="0" smtClean="0"/>
              <a:t>NAACP</a:t>
            </a:r>
          </a:p>
          <a:p>
            <a:r>
              <a:rPr lang="en-US" dirty="0" smtClean="0"/>
              <a:t>UFW</a:t>
            </a:r>
            <a:endParaRPr lang="en-US" dirty="0"/>
          </a:p>
        </p:txBody>
      </p:sp>
    </p:spTree>
    <p:extLst>
      <p:ext uri="{BB962C8B-B14F-4D97-AF65-F5344CB8AC3E}">
        <p14:creationId xmlns:p14="http://schemas.microsoft.com/office/powerpoint/2010/main" val="1633082244"/>
      </p:ext>
    </p:extLst>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579698" y="505919"/>
            <a:ext cx="7978749" cy="5322679"/>
          </a:xfrm>
          <a:prstGeom prst="rect">
            <a:avLst/>
          </a:prstGeom>
        </p:spPr>
        <p:txBody>
          <a:bodyPr>
            <a:noAutofit/>
          </a:bodyPr>
          <a:lstStyle/>
          <a:p>
            <a:pPr algn="l" defTabSz="302170">
              <a:defRPr sz="2538">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1. What perspective held by Hispanic-American agricultural workers led to the creation of the United Farm Workers?</a:t>
            </a:r>
          </a:p>
          <a:p>
            <a:pPr algn="l" defTabSz="302170">
              <a:defRPr sz="2538">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A. Farm workers wanted to become owners of the farms on which they worked.</a:t>
            </a:r>
          </a:p>
          <a:p>
            <a:pPr algn="l" defTabSz="302170">
              <a:defRPr sz="2538">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B. Small family farms needed economic assistance from the federal government.</a:t>
            </a:r>
          </a:p>
          <a:p>
            <a:pPr algn="l" defTabSz="302170">
              <a:defRPr sz="2538">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C. Farm workers needed to organize in order to bargain with farm owners.</a:t>
            </a:r>
          </a:p>
          <a:p>
            <a:pPr algn="l" defTabSz="302170">
              <a:defRPr sz="2538">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D. Large farms could be made more efficient by using modern agricultural technology.</a:t>
            </a:r>
          </a:p>
        </p:txBody>
      </p:sp>
    </p:spTree>
    <p:extLst>
      <p:ext uri="{BB962C8B-B14F-4D97-AF65-F5344CB8AC3E}">
        <p14:creationId xmlns:p14="http://schemas.microsoft.com/office/powerpoint/2010/main" val="1928870429"/>
      </p:ext>
    </p:extLst>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685098" y="1085616"/>
            <a:ext cx="8063068" cy="4616502"/>
          </a:xfrm>
          <a:prstGeom prst="rect">
            <a:avLst/>
          </a:prstGeom>
        </p:spPr>
        <p:txBody>
          <a:bodyPr>
            <a:normAutofit/>
          </a:bodyPr>
          <a:lstStyle/>
          <a:p>
            <a:pPr algn="l" defTabSz="295740">
              <a:defRPr sz="2944">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Before the 1950s, most immigrants to the United States came from Europe. What change in immigration policy was reflected in the 1965 Immigration Act?</a:t>
            </a:r>
          </a:p>
          <a:p>
            <a:pPr algn="l" defTabSz="295740">
              <a:defRPr sz="2944">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A. It set large quotas to encourage European immigration.</a:t>
            </a:r>
          </a:p>
          <a:p>
            <a:pPr algn="l" defTabSz="295740">
              <a:defRPr sz="2944">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B. It enforced a complete ban on immigration from China.</a:t>
            </a:r>
          </a:p>
          <a:p>
            <a:pPr algn="l" defTabSz="295740">
              <a:defRPr sz="2944">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C. It imposed stricter quotas on immigration from every country.</a:t>
            </a:r>
          </a:p>
          <a:p>
            <a:pPr algn="l" defTabSz="295740">
              <a:defRPr sz="2944">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D. It allowed more immigrants from Asia, Africa and Latin America</a:t>
            </a:r>
            <a:r>
              <a:rPr dirty="0">
                <a:latin typeface="Times New Roman"/>
                <a:ea typeface="Times New Roman"/>
                <a:cs typeface="Times New Roman"/>
                <a:sym typeface="Times New Roman"/>
              </a:rPr>
              <a:t>.</a:t>
            </a:r>
          </a:p>
        </p:txBody>
      </p:sp>
    </p:spTree>
    <p:extLst>
      <p:ext uri="{BB962C8B-B14F-4D97-AF65-F5344CB8AC3E}">
        <p14:creationId xmlns:p14="http://schemas.microsoft.com/office/powerpoint/2010/main" val="1618105757"/>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403965" y="839517"/>
            <a:ext cx="8416596" cy="3750342"/>
          </a:xfrm>
          <a:prstGeom prst="rect">
            <a:avLst/>
          </a:prstGeom>
        </p:spPr>
        <p:txBody>
          <a:bodyPr>
            <a:normAutofit/>
          </a:bodyPr>
          <a:lstStyle/>
          <a:p>
            <a:pPr algn="l" defTabSz="321457">
              <a:defRPr sz="28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Which organization was founded on the following ideals?</a:t>
            </a:r>
          </a:p>
          <a:p>
            <a:pPr algn="l" defTabSz="321457">
              <a:defRPr sz="28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 a shared perspective of ethnic minorities</a:t>
            </a:r>
          </a:p>
          <a:p>
            <a:pPr algn="l" defTabSz="321457">
              <a:defRPr sz="28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 a desire to improve working conditions</a:t>
            </a:r>
          </a:p>
          <a:p>
            <a:pPr algn="l" defTabSz="321457">
              <a:defRPr sz="28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 a belief in the effectiveness of collective bargaining</a:t>
            </a:r>
          </a:p>
          <a:p>
            <a:pPr algn="l" defTabSz="321457">
              <a:defRPr sz="2800">
                <a:uFill>
                  <a:solidFill>
                    <a:srgbClr val="000000"/>
                  </a:solidFill>
                </a:uFill>
                <a:latin typeface="Times New Roman"/>
                <a:ea typeface="Times New Roman"/>
                <a:cs typeface="Times New Roman"/>
                <a:sym typeface="Times New Roman"/>
              </a:defRPr>
            </a:pPr>
            <a:endParaRPr sz="2250" dirty="0">
              <a:latin typeface="Times New Roman"/>
              <a:ea typeface="Times New Roman"/>
              <a:cs typeface="Times New Roman"/>
              <a:sym typeface="Times New Roman"/>
            </a:endParaRPr>
          </a:p>
          <a:p>
            <a:pPr algn="l" defTabSz="321457">
              <a:defRPr sz="28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A. United Farm Workers			</a:t>
            </a:r>
          </a:p>
          <a:p>
            <a:pPr algn="l" defTabSz="321457">
              <a:defRPr sz="28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B. American Indian Movement	</a:t>
            </a:r>
          </a:p>
          <a:p>
            <a:pPr algn="l" defTabSz="321457">
              <a:defRPr sz="28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C. National Organization for Women		</a:t>
            </a:r>
          </a:p>
          <a:p>
            <a:pPr algn="l" defTabSz="321457">
              <a:defRPr sz="2800">
                <a:uFill>
                  <a:solidFill>
                    <a:srgbClr val="000000"/>
                  </a:solidFill>
                </a:uFill>
                <a:latin typeface="Calibri"/>
                <a:ea typeface="Calibri"/>
                <a:cs typeface="Calibri"/>
                <a:sym typeface="Calibri"/>
              </a:defRPr>
            </a:pPr>
            <a:r>
              <a:rPr sz="2250" dirty="0">
                <a:latin typeface="Times New Roman"/>
                <a:ea typeface="Times New Roman"/>
                <a:cs typeface="Times New Roman"/>
                <a:sym typeface="Times New Roman"/>
              </a:rPr>
              <a:t>D. Student Nonviolent Coordinating Committee</a:t>
            </a:r>
            <a:endParaRPr sz="225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07359657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4424"/>
            <a:ext cx="7772400" cy="2417064"/>
          </a:xfrm>
        </p:spPr>
        <p:txBody>
          <a:bodyPr/>
          <a:lstStyle/>
          <a:p>
            <a:r>
              <a:rPr lang="en-US" dirty="0" smtClean="0"/>
              <a:t>Where the basic ideas in the Declaration of Independence that America was based upon?</a:t>
            </a:r>
            <a:endParaRPr lang="en-US" dirty="0"/>
          </a:p>
        </p:txBody>
      </p:sp>
      <p:sp>
        <p:nvSpPr>
          <p:cNvPr id="3" name="Content Placeholder 2"/>
          <p:cNvSpPr>
            <a:spLocks noGrp="1"/>
          </p:cNvSpPr>
          <p:nvPr>
            <p:ph idx="1"/>
          </p:nvPr>
        </p:nvSpPr>
        <p:spPr>
          <a:xfrm>
            <a:off x="685800" y="2904744"/>
            <a:ext cx="7772400" cy="3084576"/>
          </a:xfrm>
        </p:spPr>
        <p:txBody>
          <a:bodyPr/>
          <a:lstStyle/>
          <a:p>
            <a:r>
              <a:rPr lang="en-US" dirty="0" smtClean="0"/>
              <a:t>All men are created equal</a:t>
            </a:r>
          </a:p>
          <a:p>
            <a:r>
              <a:rPr lang="en-US" dirty="0" smtClean="0"/>
              <a:t>We are all born with natural rights such as life, liberty, and the pursuit of happiness</a:t>
            </a:r>
            <a:endParaRPr lang="en-US" dirty="0"/>
          </a:p>
        </p:txBody>
      </p:sp>
    </p:spTree>
    <p:extLst>
      <p:ext uri="{BB962C8B-B14F-4D97-AF65-F5344CB8AC3E}">
        <p14:creationId xmlns:p14="http://schemas.microsoft.com/office/powerpoint/2010/main" val="3372976750"/>
      </p:ext>
    </p:extLst>
  </p:cSld>
  <p:clrMapOvr>
    <a:masterClrMapping/>
  </p:clrMapOvr>
  <p:transition>
    <p:random/>
  </p:transition>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World">
  <a:themeElements>
    <a:clrScheme name="">
      <a:dk1>
        <a:srgbClr val="808080"/>
      </a:dk1>
      <a:lt1>
        <a:srgbClr val="FFFF00"/>
      </a:lt1>
      <a:dk2>
        <a:srgbClr val="0066FF"/>
      </a:dk2>
      <a:lt2>
        <a:srgbClr val="FFFF00"/>
      </a:lt2>
      <a:accent1>
        <a:srgbClr val="00CC99"/>
      </a:accent1>
      <a:accent2>
        <a:srgbClr val="3333CC"/>
      </a:accent2>
      <a:accent3>
        <a:srgbClr val="AAB8FF"/>
      </a:accent3>
      <a:accent4>
        <a:srgbClr val="DADA00"/>
      </a:accent4>
      <a:accent5>
        <a:srgbClr val="AAE2CA"/>
      </a:accent5>
      <a:accent6>
        <a:srgbClr val="2D2DB9"/>
      </a:accent6>
      <a:hlink>
        <a:srgbClr val="CCCCFF"/>
      </a:hlink>
      <a:folHlink>
        <a:srgbClr val="B2B2B2"/>
      </a:folHlink>
    </a:clrScheme>
    <a:fontScheme name="Worl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Worl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orl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l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l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l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orl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
      <a:dk1>
        <a:srgbClr val="808080"/>
      </a:dk1>
      <a:lt1>
        <a:srgbClr val="FFFFFF"/>
      </a:lt1>
      <a:dk2>
        <a:srgbClr val="808080"/>
      </a:dk2>
      <a:lt2>
        <a:srgbClr val="FFFFFF"/>
      </a:lt2>
      <a:accent1>
        <a:srgbClr val="00CC99"/>
      </a:accent1>
      <a:accent2>
        <a:srgbClr val="3333CC"/>
      </a:accent2>
      <a:accent3>
        <a:srgbClr val="C0C0C0"/>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lag">
  <a:themeElements>
    <a:clrScheme name="Fla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la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a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la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la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la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la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la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la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a:dk1>
        <a:srgbClr val="000000"/>
      </a:dk1>
      <a:lt1>
        <a:srgbClr val="FFFFFF"/>
      </a:lt1>
      <a:dk2>
        <a:srgbClr val="A7A7A7"/>
      </a:dk2>
      <a:lt2>
        <a:srgbClr val="535353"/>
      </a:lt2>
      <a:accent1>
        <a:srgbClr val="00CC99"/>
      </a:accent1>
      <a:accent2>
        <a:srgbClr val="3333CC"/>
      </a:accent2>
      <a:accent3>
        <a:srgbClr val="C0C0C0"/>
      </a:accent3>
      <a:accent4>
        <a:srgbClr val="DADADA"/>
      </a:accent4>
      <a:accent5>
        <a:srgbClr val="AAE2CA"/>
      </a:accent5>
      <a:accent6>
        <a:srgbClr val="2D2DB9"/>
      </a:accent6>
      <a:hlink>
        <a:srgbClr val="0000FF"/>
      </a:hlink>
      <a:folHlink>
        <a:srgbClr val="FF00FF"/>
      </a:folHlink>
    </a:clrScheme>
    <a:fontScheme name="Default Design">
      <a:majorFont>
        <a:latin typeface="Helvetica"/>
        <a:ea typeface="Helvetica"/>
        <a:cs typeface="Helvetica"/>
      </a:majorFont>
      <a:minorFont>
        <a:latin typeface="Times New Roman"/>
        <a:ea typeface="Times New Roman"/>
        <a:cs typeface="Times New Roman"/>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351</TotalTime>
  <Words>3020</Words>
  <Application>Microsoft Office PowerPoint</Application>
  <PresentationFormat>On-screen Show (4:3)</PresentationFormat>
  <Paragraphs>389</Paragraphs>
  <Slides>83</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83</vt:i4>
      </vt:variant>
    </vt:vector>
  </HeadingPairs>
  <TitlesOfParts>
    <vt:vector size="95" baseType="lpstr">
      <vt:lpstr>Arial</vt:lpstr>
      <vt:lpstr>Calibri</vt:lpstr>
      <vt:lpstr>Georgia</vt:lpstr>
      <vt:lpstr>Helvetica</vt:lpstr>
      <vt:lpstr>Helvetica Light</vt:lpstr>
      <vt:lpstr>Times New Roman</vt:lpstr>
      <vt:lpstr>World</vt:lpstr>
      <vt:lpstr>1_Office Theme</vt:lpstr>
      <vt:lpstr>Default Design</vt:lpstr>
      <vt:lpstr>Flag</vt:lpstr>
      <vt:lpstr>2_Default Design</vt:lpstr>
      <vt:lpstr>Black</vt:lpstr>
      <vt:lpstr>American History</vt:lpstr>
      <vt:lpstr>Types of Government</vt:lpstr>
      <vt:lpstr>Government Types</vt:lpstr>
      <vt:lpstr>Government Types</vt:lpstr>
      <vt:lpstr>What was the Enlightenment?</vt:lpstr>
      <vt:lpstr>What types of tings did we believe we should make our own decisions about??</vt:lpstr>
      <vt:lpstr>What were the major results of the Enlightenment?</vt:lpstr>
      <vt:lpstr>Where &amp; when did America’s Founding Fathers first express these ideas?</vt:lpstr>
      <vt:lpstr>Where the basic ideas in the Declaration of Independence that America was based upon?</vt:lpstr>
      <vt:lpstr>What government did America’s Founding Fathers first create that was based on these ideas?</vt:lpstr>
      <vt:lpstr>What law was created to allow new states to join the U.S. as long as they were based upon the ideas of Declaration?</vt:lpstr>
      <vt:lpstr>What was wrong with the Articles of Confederation?</vt:lpstr>
      <vt:lpstr>What new government was created to correct the problems of the Articles of Confederation?</vt:lpstr>
      <vt:lpstr>How could we make sure the Constitution did not create a government that was too powerful?</vt:lpstr>
      <vt:lpstr>The Federalists</vt:lpstr>
      <vt:lpstr>Is the following statement an example of Federalist or Anti-Federalist beliefs? “I wish for nothing more than a good government and a constitution under which our liberties will be perfectly safe. To preserve which, I think the wisest conduct will be to keep the staff of power in our own hands as much as possible…and not give up a greater share of our liberties.” A. Federalist  B. Anti-Federalist </vt:lpstr>
      <vt:lpstr>Federalists and Anti-Federalists debated issues and concerns related to the proposed Constitution. Select the boxes to identify each argument as a Federalist position or an Anti-Federalist position.  </vt:lpstr>
      <vt:lpstr>Executive Branch</vt:lpstr>
      <vt:lpstr>Who is the Executive Branch?</vt:lpstr>
      <vt:lpstr>The President</vt:lpstr>
      <vt:lpstr>Separation of Powers</vt:lpstr>
      <vt:lpstr>Major Constitutional Principles</vt:lpstr>
      <vt:lpstr>Federalism</vt:lpstr>
      <vt:lpstr>PowerPoint Presentation</vt:lpstr>
      <vt:lpstr>PowerPoint Presentation</vt:lpstr>
      <vt:lpstr>Since the birth of the nation, the struggle has been to adapt and fulfill its role as a “new nation conceived in liberty and dedicated to the proposition that all men are create equal”.</vt:lpstr>
      <vt:lpstr>What are the issues with which America has struggled?</vt:lpstr>
      <vt:lpstr>How has the Constitution changed to help make the ideas of the Declaration &amp; Enlightenment more realistic?</vt:lpstr>
      <vt:lpstr>How was the Constitution designed to reflect the changes that American society would go through?</vt:lpstr>
      <vt:lpstr>How was the Constitution designed to reflect the changes that American society would go through?</vt:lpstr>
      <vt:lpstr>In 1816 Thomas Jefferson wrote: “I am certainly not an advocate for frequent and untried changes in laws and constitutions… But I also know that laws and institutions…must advance…and keep pace with the times.” Letter to Samuel Kercheval, July 12, 1816  Which thesis about Jefferson’s beliefs does the statement above support? A. Laws must change as society changes. B. Laws and constitutions have little permanent value. C. People have limited ability to govern themselves wisely. D. The rights of individual must be balanced against the common good.</vt:lpstr>
      <vt:lpstr>What new stumbling blocks were created during Reconstruction after the end of the Civil War?</vt:lpstr>
      <vt:lpstr>The Reconstruction Era</vt:lpstr>
      <vt:lpstr>Select all of the factors that enabled racism to become institutionalized in the United States following the end of the Reconstruction period.  A. Federal troops were removed from southern states. B. The Republican Party regained control of state governments in the South. C. The federal government banned the application of grandfather clauses to new laws. D. The Supreme Court affirmed the principle of “separate but equal” in Plessy v. Ferguson. E. Southern state governments repealed laws that limited African-Americans’ ability to vote.</vt:lpstr>
      <vt:lpstr>How did the removal of federal troops after Reconstruction change the South? A. It permitted Radical Republicans to gain increased influence in state governments. B. It allowed racial discrimination to be institutionalized with the passage of Jim Crow Laws. C. It had little effect on southern states because Reconstruction had been generally successful. D. It ensured that African Americans would continue to vote and have a say in local and state governments.</vt:lpstr>
      <vt:lpstr>Economics</vt:lpstr>
      <vt:lpstr>Economics</vt:lpstr>
      <vt:lpstr>Economics</vt:lpstr>
      <vt:lpstr>In order to grow, expand, increase, encourage, the economy, what can the Federal Reserve do?</vt:lpstr>
      <vt:lpstr>Migration</vt:lpstr>
      <vt:lpstr>Migration</vt:lpstr>
      <vt:lpstr>In the first half of the 20th century, most immigrants came to the United States from European countries. How did the pattern of immigration change between 1950 and 2000? A. Most immigrants came to the United States from Oceania. B. Most immigrants came to the United States from Australia/ C. Most immigrants came to the United States from Latin America D. Most immigrants came to the United States from the Middle East.</vt:lpstr>
      <vt:lpstr>Migration</vt:lpstr>
      <vt:lpstr>During the 1800s, the U.S. government forced American Indians to live on reservations. Identify two specific ways that this discrimination affected American Indians. Write your answer in the space provided.</vt:lpstr>
      <vt:lpstr>Industrial Revolution</vt:lpstr>
      <vt:lpstr>In the late 1800s and early 1900s, many changes occurred in U.S. agriculture as a result of industrialization. What is one way industrialization affected agriculture? A. It delayed the transportation of crops to market. B. It decreased opportunities to grow a variety of crops. C. It reduced the amount of labor needed to grow crops. D. It decreased the amount of land available for cultivation.</vt:lpstr>
      <vt:lpstr>Progressive Era</vt:lpstr>
      <vt:lpstr>Identify one reform that Progressives introduced to combat the problems associated with industrialized capitalism. </vt:lpstr>
      <vt:lpstr>Rapid industrialization in the United States in the late 1800s led to significant changes in business organizations. Justice Barrett of the Supreme Court of New York described the impact of one of these powerful new companies in the sugar industry:  "It can close every refinery at will…artificially limit the production of refined sugar, (and) enhance the price...at the public expense..."  How did reformers propose that Congress respond to this type of powerful new business? A. by regulating child labor   C. by passing antitrust legislation B. by organizing labor unions   D. by adopting free market policies</vt:lpstr>
      <vt:lpstr>Imperialism</vt:lpstr>
      <vt:lpstr>In the late 1800s, the United States began to assert itself politically and militarily beyond North America. For example, the United States took over the independent kingdom of Hawaii and fought a war against Spain in the Caribbean and the Pacific Ocean.  Identify two reasons the United States participated in expansionist policies such as these. Write your answer in the space provided.</vt:lpstr>
      <vt:lpstr>Statement from President William McKinley, 1900 When next I realized that the Philippines had dropped into our laps, I confess I did not know what to do with them… I went down on my knees and prayed Almighty God for light and guidance…And one night late it came to me this way… That there was nothing left for us to do but to take them all, and to educate the Filipinos, and uplift and civilize and Christianize them and by God’s grace do the very best we could by them, as our fellow men, for whom Christ also died. And then I went to bed and went to sleep, and slept soundly.   Letter from Mark Twain to the New York Tribune commenting sarcastically on Hawaii, Jan. 1873  We must annex those people. We can afflict them with our wise and beneficent [good] government. We can introduce the novelty of thieves, all the way up from street-car pickpockets to municipal robbers and Government defaulters, and show them how amusing it is to arrest them and try them and then turn them loose — some for cash and some for "political influence”.</vt:lpstr>
      <vt:lpstr>American novelist Mark Twain was known for the use of political satire in his writing. Twain made political statements by pointing out mistakes or criticizing officials through comedic writing. Which statement accurately compares Mark Twain’s beliefs on the annexation of Hawaii to William McKinley’s beliefs on the annexation of the Philippines?  A. Both Twain and McKinley believed annexation was in the best interest of the inhabitants of foreign nations. B. Neither Twain no McKinley believed annexation was in the best interest of the inhabitants of foreign nations. C. Twain believed annexation was in the best interest of Hawaii, while McKinley believed annexation was not in the best interest of the Philippines. D. Twain believed annexation was not in the best interest of Hawaii, while McKinley believed annexation was in the best interest of the Philippines.</vt:lpstr>
      <vt:lpstr>World War I</vt:lpstr>
      <vt:lpstr>World War I</vt:lpstr>
      <vt:lpstr>PowerPoint Presentation</vt:lpstr>
      <vt:lpstr>WW I</vt:lpstr>
      <vt:lpstr>What foreign policy did the United States pursue after its involvement in World War I? A. The United States limited its involvement in international affairs. B. The United States led the League of Nations to promote peace. C. The United States paid for the rebuilding of Great Britain and France. D. The United States seized territories from its European rivals to build its empire.</vt:lpstr>
      <vt:lpstr>Following World War I, large U.S. cities experienced increased competition for jobs and housing. Which development was a significant result of this pattern of urban changes?  A. New Deal legislation to create jobs and stimulate the economy B. a population shift to rural areas for increased job opportunities C. race riots fueled by intolerance and continuing African-American migrations D. the banning of women in the workplace so that they could focus on the home</vt:lpstr>
      <vt:lpstr>Beginning with the Red Scare of the 1920s, which historical development contributed to a recurring pattern of anti-communism in the United States? A. growing prosperity following World War II B. migration from the Great Plains during the Dust Bowl. C. increased unemployment during the Great Depression D. accusations made by Senator Joseph McCarthy in Congress.</vt:lpstr>
      <vt:lpstr>Great Depression</vt:lpstr>
      <vt:lpstr>Great Depression</vt:lpstr>
      <vt:lpstr>The Great Depression was caused by several key factors, resulting in a dramatic change in American society. Identify the factors that led to the Great Depression. Then identify the resulting action that was taken to address the negative conditions of the Great Depression.   Move the labels into the correct blank boxes on the chart.   • You do not need to use all of the labels. </vt:lpstr>
      <vt:lpstr>Effective historians must employ a thorough understanding of cause and effect.  A. Identify two factors that led to the Great Depression. B. Then, describe how each factor you identified led to the Great Depression. Write your answer in the space provided.</vt:lpstr>
      <vt:lpstr>WW II</vt:lpstr>
      <vt:lpstr>The following question has two parts. First, answer part A. Then, answer part B. On August 6 and 9, 1945, the United States dropped atomic bombs on the Japanese cities of Hiroshima and Nagasaki.  Part A: How did the Soviet Union respond to this military action? A. It accelerated the pace of its military invasion of Germany. B. It formed an alliance with the United States to share nuclear technology. C. It intensified development on and successfully tested its own nuclear weapons. D. It withdrew from international organizations in which the United States was also a member.</vt:lpstr>
      <vt:lpstr>Part B: Why did the Soviet Union respond in the way that you identified in Part A?  A. It wanted to quickly end the war to avoid further military casualties. B. It wanted to retain political and military influence in the post-war world. C. It wanted nuclear technology to be available as a cheap source of energy after the war. D. It wanted to pursue a policy of isolationism following the devastation caused by World War II.</vt:lpstr>
      <vt:lpstr>During World War II, the U.S. government created a system to ration the distribution of certain resources such as petroleum. How did this new system of regulation affect the distribution of resources in the United States?  A. It granted more privileges to wealthy business owners. B. It provided more goods and services to the working class. C. It limited the number of goods individuals could purchase. D. It supplied members of the upper class better quality goods.</vt:lpstr>
      <vt:lpstr>Cold War</vt:lpstr>
      <vt:lpstr>The United States engaged in two wars in Asia during the Cold War Era in an attempt to prevent the spread of communism.  Identify two contested areas labeled on the map in which the U.S. fought wars during this time.</vt:lpstr>
      <vt:lpstr>During the Cold War, the United States engaged in military actions in both Korea and Vietnam. Its actions were successful in South Korea, but not in Vietnam. In both instances, however, the aim of the United States was the same.  Describe the policy the United States was pursuing by engaging in these wars. Write your answer in the space provided.</vt:lpstr>
      <vt:lpstr>Cold War</vt:lpstr>
      <vt:lpstr>Who was in charge of investigating claims of communist activity in the government, armed forces, universities, and other areas of American life during the Second Red Scare in the late 1940s and early 1950s? A. Ethel and Julius Rosenberg     B. Whittaker Chambers and Alger Hiss  C. House Un-American Activities Committee D. Senate Committee on Homeland Security and Governmental Affairs</vt:lpstr>
      <vt:lpstr>During the 1950s, increased incomes and easy credit led many Americans to embrace which phenomenon? A. Consumerism  B. feminism   C. progressivism   D. socialism</vt:lpstr>
      <vt:lpstr>End of the Cold War</vt:lpstr>
      <vt:lpstr>Describe the effect the end of the Cold War had on the amount of military spending by the U.S. government in the 1990s.</vt:lpstr>
      <vt:lpstr>Credibility &amp; Bias</vt:lpstr>
      <vt:lpstr>Which source would provide the most credible information about the daily life of factory workers during the 1880s? A. a collection of letters written by a farmer   B. a journal written by an employee at a factory  C. a novel written to encourage factory regulation  D. a pamphlet written by a group opposing unions</vt:lpstr>
      <vt:lpstr>Historians evaluate the credibility of sources using a number of criteria. What is one of the criteria that historians consider? A. the ease of availability of the source B. the race and gender of the source’s author C. the accuracy and internal consistency of the source D. the payment made by the publisher to the source’s author</vt:lpstr>
      <vt:lpstr>Cultural Diversity</vt:lpstr>
      <vt:lpstr>1. What perspective held by Hispanic-American agricultural workers led to the creation of the United Farm Workers? A. Farm workers wanted to become owners of the farms on which they worked. B. Small family farms needed economic assistance from the federal government. C. Farm workers needed to organize in order to bargain with farm owners. D. Large farms could be made more efficient by using modern agricultural technology.</vt:lpstr>
      <vt:lpstr>Before the 1950s, most immigrants to the United States came from Europe. What change in immigration policy was reflected in the 1965 Immigration Act? A. It set large quotas to encourage European immigration. B. It enforced a complete ban on immigration from China. C. It imposed stricter quotas on immigration from every country. D. It allowed more immigrants from Asia, Africa and Latin America.</vt:lpstr>
      <vt:lpstr>Which organization was founded on the following ideals? • a shared perspective of ethnic minorities • a desire to improve working conditions • a belief in the effectiveness of collective bargaining  A. United Farm Workers    B. American Indian Movement  C. National Organization for Women   D. Student Nonviolent Coordinating Committee</vt:lpstr>
    </vt:vector>
  </TitlesOfParts>
  <Company>WGLS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Foster</dc:creator>
  <cp:lastModifiedBy>Joe Foster</cp:lastModifiedBy>
  <cp:revision>24</cp:revision>
  <dcterms:created xsi:type="dcterms:W3CDTF">2014-03-19T17:02:11Z</dcterms:created>
  <dcterms:modified xsi:type="dcterms:W3CDTF">2019-04-29T00:19:26Z</dcterms:modified>
</cp:coreProperties>
</file>